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4"/>
  </p:sldMasterIdLst>
  <p:notesMasterIdLst>
    <p:notesMasterId r:id="rId15"/>
  </p:notesMasterIdLst>
  <p:handoutMasterIdLst>
    <p:handoutMasterId r:id="rId16"/>
  </p:handoutMasterIdLst>
  <p:sldIdLst>
    <p:sldId id="278" r:id="rId5"/>
    <p:sldId id="271" r:id="rId6"/>
    <p:sldId id="282" r:id="rId7"/>
    <p:sldId id="283" r:id="rId8"/>
    <p:sldId id="284" r:id="rId9"/>
    <p:sldId id="285" r:id="rId10"/>
    <p:sldId id="286" r:id="rId11"/>
    <p:sldId id="291" r:id="rId12"/>
    <p:sldId id="292" r:id="rId13"/>
    <p:sldId id="29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3761" autoAdjust="0"/>
  </p:normalViewPr>
  <p:slideViewPr>
    <p:cSldViewPr snapToGrid="0">
      <p:cViewPr varScale="1">
        <p:scale>
          <a:sx n="149" d="100"/>
          <a:sy n="149" d="100"/>
        </p:scale>
        <p:origin x="666" y="120"/>
      </p:cViewPr>
      <p:guideLst>
        <p:guide pos="3840"/>
        <p:guide orient="horz" pos="2160"/>
      </p:guideLst>
    </p:cSldViewPr>
  </p:slideViewPr>
  <p:outlineViewPr>
    <p:cViewPr>
      <p:scale>
        <a:sx n="33" d="100"/>
        <a:sy n="33" d="100"/>
      </p:scale>
      <p:origin x="0" y="-4320"/>
    </p:cViewPr>
  </p:outlineViewPr>
  <p:notesTextViewPr>
    <p:cViewPr>
      <p:scale>
        <a:sx n="1" d="1"/>
        <a:sy n="1" d="1"/>
      </p:scale>
      <p:origin x="0" y="0"/>
    </p:cViewPr>
  </p:notesTextViewPr>
  <p:sorterViewPr>
    <p:cViewPr>
      <p:scale>
        <a:sx n="100" d="100"/>
        <a:sy n="100" d="100"/>
      </p:scale>
      <p:origin x="0" y="-1757"/>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5F4DCF1-ECAF-F7A7-2FE7-5E8E893BC44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C1330B0-5BAC-7408-8C3C-78D8336840E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BC71B-6527-4638-937B-C93EB849CB02}" type="datetimeFigureOut">
              <a:rPr lang="en-US" smtClean="0"/>
              <a:t>9/16/2024</a:t>
            </a:fld>
            <a:endParaRPr lang="en-US" dirty="0"/>
          </a:p>
        </p:txBody>
      </p:sp>
      <p:sp>
        <p:nvSpPr>
          <p:cNvPr id="4" name="Footer Placeholder 3">
            <a:extLst>
              <a:ext uri="{FF2B5EF4-FFF2-40B4-BE49-F238E27FC236}">
                <a16:creationId xmlns:a16="http://schemas.microsoft.com/office/drawing/2014/main" id="{F0D7EEB3-E0A5-7440-F7ED-F59975ED1E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F548D11-7466-6432-3BF5-64A1A1FA59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FA70580-B89C-4157-871D-6B9318EE5F58}" type="slidenum">
              <a:rPr lang="en-US" smtClean="0"/>
              <a:t>‹#›</a:t>
            </a:fld>
            <a:endParaRPr lang="en-US" dirty="0"/>
          </a:p>
        </p:txBody>
      </p:sp>
    </p:spTree>
    <p:extLst>
      <p:ext uri="{BB962C8B-B14F-4D97-AF65-F5344CB8AC3E}">
        <p14:creationId xmlns:p14="http://schemas.microsoft.com/office/powerpoint/2010/main" val="294315746"/>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5465A2-8C9C-419F-9FD8-234480873777}" type="datetimeFigureOut">
              <a:rPr lang="en-US" smtClean="0"/>
              <a:t>9/16/2024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AF00E9-A49D-4007-B3B9-A3783809E505}" type="slidenum">
              <a:rPr lang="en-US" smtClean="0"/>
              <a:t>‹#›</a:t>
            </a:fld>
            <a:endParaRPr lang="en-US" dirty="0"/>
          </a:p>
        </p:txBody>
      </p:sp>
    </p:spTree>
    <p:extLst>
      <p:ext uri="{BB962C8B-B14F-4D97-AF65-F5344CB8AC3E}">
        <p14:creationId xmlns:p14="http://schemas.microsoft.com/office/powerpoint/2010/main" val="220969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a:t>
            </a:fld>
            <a:endParaRPr lang="en-US" dirty="0"/>
          </a:p>
        </p:txBody>
      </p:sp>
    </p:spTree>
    <p:extLst>
      <p:ext uri="{BB962C8B-B14F-4D97-AF65-F5344CB8AC3E}">
        <p14:creationId xmlns:p14="http://schemas.microsoft.com/office/powerpoint/2010/main" val="21892237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2</a:t>
            </a:fld>
            <a:endParaRPr lang="en-US" dirty="0"/>
          </a:p>
        </p:txBody>
      </p:sp>
    </p:spTree>
    <p:extLst>
      <p:ext uri="{BB962C8B-B14F-4D97-AF65-F5344CB8AC3E}">
        <p14:creationId xmlns:p14="http://schemas.microsoft.com/office/powerpoint/2010/main" val="603191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3</a:t>
            </a:fld>
            <a:endParaRPr lang="en-US" dirty="0"/>
          </a:p>
        </p:txBody>
      </p:sp>
    </p:spTree>
    <p:extLst>
      <p:ext uri="{BB962C8B-B14F-4D97-AF65-F5344CB8AC3E}">
        <p14:creationId xmlns:p14="http://schemas.microsoft.com/office/powerpoint/2010/main" val="560649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4</a:t>
            </a:fld>
            <a:endParaRPr lang="en-US" dirty="0"/>
          </a:p>
        </p:txBody>
      </p:sp>
    </p:spTree>
    <p:extLst>
      <p:ext uri="{BB962C8B-B14F-4D97-AF65-F5344CB8AC3E}">
        <p14:creationId xmlns:p14="http://schemas.microsoft.com/office/powerpoint/2010/main" val="223163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5</a:t>
            </a:fld>
            <a:endParaRPr lang="en-US" dirty="0"/>
          </a:p>
        </p:txBody>
      </p:sp>
    </p:spTree>
    <p:extLst>
      <p:ext uri="{BB962C8B-B14F-4D97-AF65-F5344CB8AC3E}">
        <p14:creationId xmlns:p14="http://schemas.microsoft.com/office/powerpoint/2010/main" val="386789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6</a:t>
            </a:fld>
            <a:endParaRPr lang="en-US" dirty="0"/>
          </a:p>
        </p:txBody>
      </p:sp>
    </p:spTree>
    <p:extLst>
      <p:ext uri="{BB962C8B-B14F-4D97-AF65-F5344CB8AC3E}">
        <p14:creationId xmlns:p14="http://schemas.microsoft.com/office/powerpoint/2010/main" val="433056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7</a:t>
            </a:fld>
            <a:endParaRPr lang="en-US" dirty="0"/>
          </a:p>
        </p:txBody>
      </p:sp>
    </p:spTree>
    <p:extLst>
      <p:ext uri="{BB962C8B-B14F-4D97-AF65-F5344CB8AC3E}">
        <p14:creationId xmlns:p14="http://schemas.microsoft.com/office/powerpoint/2010/main" val="3070488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dirty="0"/>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93626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07730566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74893063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hasCustomPrompt="1"/>
          </p:nvPr>
        </p:nvSpPr>
        <p:spPr>
          <a:xfrm>
            <a:off x="7018020" y="662937"/>
            <a:ext cx="4624442" cy="5542025"/>
          </a:xfrm>
        </p:spPr>
        <p:txBody>
          <a:bodyPr vert="horz" wrap="square" lIns="0" tIns="0" rIns="0" bIns="0" rtlCol="0" anchor="ctr" anchorCtr="0">
            <a:normAutofit/>
          </a:bodyPr>
          <a:lstStyle>
            <a:lvl1pPr>
              <a:defRPr lang="en-US" dirty="0"/>
            </a:lvl1pPr>
          </a:lstStyle>
          <a:p>
            <a:pPr lvl="0">
              <a:lnSpc>
                <a:spcPct val="100000"/>
              </a:lnSpc>
            </a:pPr>
            <a:r>
              <a:rPr lang="en-US" dirty="0"/>
              <a:t>Click to add title</a:t>
            </a:r>
          </a:p>
        </p:txBody>
      </p:sp>
      <p:sp>
        <p:nvSpPr>
          <p:cNvPr id="9" name="Picture Placeholder 8">
            <a:extLst>
              <a:ext uri="{FF2B5EF4-FFF2-40B4-BE49-F238E27FC236}">
                <a16:creationId xmlns:a16="http://schemas.microsoft.com/office/drawing/2014/main" id="{988CE9D0-E6DB-A38D-ED84-A53D0493E6D0}"/>
              </a:ext>
            </a:extLst>
          </p:cNvPr>
          <p:cNvSpPr>
            <a:spLocks noGrp="1"/>
          </p:cNvSpPr>
          <p:nvPr>
            <p:ph type="pic" sz="quarter" idx="13" hasCustomPrompt="1"/>
          </p:nvPr>
        </p:nvSpPr>
        <p:spPr>
          <a:xfrm>
            <a:off x="0" y="0"/>
            <a:ext cx="6267450" cy="6858000"/>
          </a:xfrm>
        </p:spPr>
        <p:txBody>
          <a:bodyPr>
            <a:normAutofit/>
          </a:bodyPr>
          <a:lstStyle>
            <a:lvl1pPr marL="0" indent="0" algn="ctr">
              <a:buNone/>
              <a:defRPr sz="2000"/>
            </a:lvl1pPr>
          </a:lstStyle>
          <a:p>
            <a:r>
              <a:rPr lang="en-US" dirty="0"/>
              <a:t>Click icon to insert picture</a:t>
            </a:r>
          </a:p>
        </p:txBody>
      </p:sp>
    </p:spTree>
    <p:extLst>
      <p:ext uri="{BB962C8B-B14F-4D97-AF65-F5344CB8AC3E}">
        <p14:creationId xmlns:p14="http://schemas.microsoft.com/office/powerpoint/2010/main" val="4119266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43C4A872-A473-BFD2-150E-387250C2B4DA}"/>
              </a:ext>
              <a:ext uri="{C183D7F6-B498-43B3-948B-1728B52AA6E4}">
                <adec:decorative xmlns:adec="http://schemas.microsoft.com/office/drawing/2017/decorative" val="1"/>
              </a:ext>
            </a:extLst>
          </p:cNvPr>
          <p:cNvGrpSpPr/>
          <p:nvPr userDrawn="1"/>
        </p:nvGrpSpPr>
        <p:grpSpPr>
          <a:xfrm>
            <a:off x="613998" y="5334748"/>
            <a:ext cx="678135" cy="990000"/>
            <a:chOff x="10490969" y="1448827"/>
            <a:chExt cx="678135" cy="990000"/>
          </a:xfrm>
        </p:grpSpPr>
        <p:sp>
          <p:nvSpPr>
            <p:cNvPr id="24" name="Freeform: Shape 23">
              <a:extLst>
                <a:ext uri="{FF2B5EF4-FFF2-40B4-BE49-F238E27FC236}">
                  <a16:creationId xmlns:a16="http://schemas.microsoft.com/office/drawing/2014/main" id="{C5C8D53B-A579-BCFA-58E8-C386DABC92CD}"/>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Oval 24">
              <a:extLst>
                <a:ext uri="{FF2B5EF4-FFF2-40B4-BE49-F238E27FC236}">
                  <a16:creationId xmlns:a16="http://schemas.microsoft.com/office/drawing/2014/main" id="{23A34CAC-4A03-ADDB-E97F-8675E68FC0B3}"/>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6" name="Oval 25">
              <a:extLst>
                <a:ext uri="{FF2B5EF4-FFF2-40B4-BE49-F238E27FC236}">
                  <a16:creationId xmlns:a16="http://schemas.microsoft.com/office/drawing/2014/main" id="{0C733506-2F0D-8F31-52D1-5244F04A706B}"/>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Freeform: Shape 26">
              <a:extLst>
                <a:ext uri="{FF2B5EF4-FFF2-40B4-BE49-F238E27FC236}">
                  <a16:creationId xmlns:a16="http://schemas.microsoft.com/office/drawing/2014/main" id="{29356E3D-E14C-9C43-7CE4-A7156B1E10DB}"/>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0" name="Title 19">
            <a:extLst>
              <a:ext uri="{FF2B5EF4-FFF2-40B4-BE49-F238E27FC236}">
                <a16:creationId xmlns:a16="http://schemas.microsoft.com/office/drawing/2014/main" id="{85C652DA-55F6-9691-4254-344E0A4E9ABF}"/>
              </a:ext>
            </a:extLst>
          </p:cNvPr>
          <p:cNvSpPr>
            <a:spLocks noGrp="1"/>
          </p:cNvSpPr>
          <p:nvPr>
            <p:ph type="title" hasCustomPrompt="1"/>
          </p:nvPr>
        </p:nvSpPr>
        <p:spPr>
          <a:xfrm>
            <a:off x="550863" y="483924"/>
            <a:ext cx="11090275" cy="1684059"/>
          </a:xfrm>
        </p:spPr>
        <p:txBody>
          <a:bodyPr anchor="b">
            <a:normAutofit/>
          </a:bodyPr>
          <a:lstStyle>
            <a:lvl1pPr>
              <a:defRPr sz="4000"/>
            </a:lvl1pPr>
          </a:lstStyle>
          <a:p>
            <a:r>
              <a:rPr lang="en-US" dirty="0"/>
              <a:t>Click to add title</a:t>
            </a:r>
          </a:p>
        </p:txBody>
      </p:sp>
      <p:sp>
        <p:nvSpPr>
          <p:cNvPr id="22" name="Content Placeholder 21">
            <a:extLst>
              <a:ext uri="{FF2B5EF4-FFF2-40B4-BE49-F238E27FC236}">
                <a16:creationId xmlns:a16="http://schemas.microsoft.com/office/drawing/2014/main" id="{4DB7AC4F-2818-7F0D-AC6A-736D5F2C7392}"/>
              </a:ext>
            </a:extLst>
          </p:cNvPr>
          <p:cNvSpPr>
            <a:spLocks noGrp="1"/>
          </p:cNvSpPr>
          <p:nvPr>
            <p:ph sz="quarter" idx="13" hasCustomPrompt="1"/>
          </p:nvPr>
        </p:nvSpPr>
        <p:spPr>
          <a:xfrm>
            <a:off x="550863" y="2419350"/>
            <a:ext cx="11090274" cy="3913188"/>
          </a:xfrm>
        </p:spPr>
        <p:txBody>
          <a:bodyPr>
            <a:normAutofit/>
          </a:bodyPr>
          <a:lstStyle>
            <a:lvl1pPr marL="0" indent="0">
              <a:buNone/>
              <a:defRPr sz="18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dirty="0"/>
          </a:p>
        </p:txBody>
      </p:sp>
      <p:grpSp>
        <p:nvGrpSpPr>
          <p:cNvPr id="5" name="Group 4">
            <a:extLst>
              <a:ext uri="{FF2B5EF4-FFF2-40B4-BE49-F238E27FC236}">
                <a16:creationId xmlns:a16="http://schemas.microsoft.com/office/drawing/2014/main" id="{6C61DF04-D7CB-2B19-8BB9-3E90A661973E}"/>
              </a:ext>
              <a:ext uri="{C183D7F6-B498-43B3-948B-1728B52AA6E4}">
                <adec:decorative xmlns:adec="http://schemas.microsoft.com/office/drawing/2017/decorative" val="1"/>
              </a:ext>
            </a:extLst>
          </p:cNvPr>
          <p:cNvGrpSpPr/>
          <p:nvPr userDrawn="1"/>
        </p:nvGrpSpPr>
        <p:grpSpPr>
          <a:xfrm>
            <a:off x="9010824" y="1514007"/>
            <a:ext cx="734257" cy="760506"/>
            <a:chOff x="5243759" y="1363788"/>
            <a:chExt cx="734257" cy="760506"/>
          </a:xfrm>
        </p:grpSpPr>
        <p:sp>
          <p:nvSpPr>
            <p:cNvPr id="6" name="Freeform 5">
              <a:extLst>
                <a:ext uri="{FF2B5EF4-FFF2-40B4-BE49-F238E27FC236}">
                  <a16:creationId xmlns:a16="http://schemas.microsoft.com/office/drawing/2014/main" id="{5DE1CC00-F893-E215-8086-65B6605C5FC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 name="Freeform 6">
              <a:extLst>
                <a:ext uri="{FF2B5EF4-FFF2-40B4-BE49-F238E27FC236}">
                  <a16:creationId xmlns:a16="http://schemas.microsoft.com/office/drawing/2014/main" id="{6EBF50D9-F9B8-ADB3-8B4A-AF19564EE6EB}"/>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Freeform 8">
              <a:extLst>
                <a:ext uri="{FF2B5EF4-FFF2-40B4-BE49-F238E27FC236}">
                  <a16:creationId xmlns:a16="http://schemas.microsoft.com/office/drawing/2014/main" id="{80BE1060-7183-58F8-EEBF-64135EE82BC5}"/>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11" name="Oval 10">
            <a:extLst>
              <a:ext uri="{FF2B5EF4-FFF2-40B4-BE49-F238E27FC236}">
                <a16:creationId xmlns:a16="http://schemas.microsoft.com/office/drawing/2014/main" id="{E597A3BE-0D13-9033-E3FD-78202DB799C8}"/>
              </a:ext>
              <a:ext uri="{C183D7F6-B498-43B3-948B-1728B52AA6E4}">
                <adec:decorative xmlns:adec="http://schemas.microsoft.com/office/drawing/2017/decorative" val="1"/>
              </a:ext>
            </a:extLst>
          </p:cNvPr>
          <p:cNvSpPr>
            <a:spLocks noChangeAspect="1"/>
          </p:cNvSpPr>
          <p:nvPr userDrawn="1"/>
        </p:nvSpPr>
        <p:spPr>
          <a:xfrm>
            <a:off x="10168304"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2" name="Group 11">
            <a:extLst>
              <a:ext uri="{FF2B5EF4-FFF2-40B4-BE49-F238E27FC236}">
                <a16:creationId xmlns:a16="http://schemas.microsoft.com/office/drawing/2014/main" id="{D8867D9A-3F3B-94C3-244B-0006226AEF73}"/>
              </a:ext>
              <a:ext uri="{C183D7F6-B498-43B3-948B-1728B52AA6E4}">
                <adec:decorative xmlns:adec="http://schemas.microsoft.com/office/drawing/2017/decorative" val="1"/>
              </a:ext>
            </a:extLst>
          </p:cNvPr>
          <p:cNvGrpSpPr/>
          <p:nvPr userDrawn="1"/>
        </p:nvGrpSpPr>
        <p:grpSpPr>
          <a:xfrm flipH="1">
            <a:off x="9063019" y="3199533"/>
            <a:ext cx="3597052" cy="2615018"/>
            <a:chOff x="4541453" y="3199533"/>
            <a:chExt cx="3597052" cy="2615018"/>
          </a:xfrm>
        </p:grpSpPr>
        <p:sp>
          <p:nvSpPr>
            <p:cNvPr id="13" name="Freeform: Shape 38">
              <a:extLst>
                <a:ext uri="{FF2B5EF4-FFF2-40B4-BE49-F238E27FC236}">
                  <a16:creationId xmlns:a16="http://schemas.microsoft.com/office/drawing/2014/main" id="{955FC3D1-6227-A188-CCDB-11D573FD807A}"/>
                </a:ext>
              </a:extLst>
            </p:cNvPr>
            <p:cNvSpPr>
              <a:spLocks noChangeAspect="1"/>
            </p:cNvSpPr>
            <p:nvPr/>
          </p:nvSpPr>
          <p:spPr>
            <a:xfrm rot="18900000" flipV="1">
              <a:off x="4602175"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 name="Group 13">
              <a:extLst>
                <a:ext uri="{FF2B5EF4-FFF2-40B4-BE49-F238E27FC236}">
                  <a16:creationId xmlns:a16="http://schemas.microsoft.com/office/drawing/2014/main" id="{AE6BE70E-C41E-449D-A48C-4EB6BB7DC20D}"/>
                </a:ext>
              </a:extLst>
            </p:cNvPr>
            <p:cNvGrpSpPr/>
            <p:nvPr/>
          </p:nvGrpSpPr>
          <p:grpSpPr>
            <a:xfrm>
              <a:off x="4541453" y="3199533"/>
              <a:ext cx="3478701" cy="2615018"/>
              <a:chOff x="-481151" y="3199533"/>
              <a:chExt cx="3478701" cy="2615018"/>
            </a:xfrm>
          </p:grpSpPr>
          <p:sp>
            <p:nvSpPr>
              <p:cNvPr id="15" name="Freeform: Shape 32">
                <a:extLst>
                  <a:ext uri="{FF2B5EF4-FFF2-40B4-BE49-F238E27FC236}">
                    <a16:creationId xmlns:a16="http://schemas.microsoft.com/office/drawing/2014/main" id="{B7C0B12B-49BE-7855-18FB-8583C8DD9617}"/>
                  </a:ext>
                </a:extLst>
              </p:cNvPr>
              <p:cNvSpPr>
                <a:spLocks noChangeAspect="1"/>
              </p:cNvSpPr>
              <p:nvPr userDrawn="1"/>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Oval 15">
                <a:extLst>
                  <a:ext uri="{FF2B5EF4-FFF2-40B4-BE49-F238E27FC236}">
                    <a16:creationId xmlns:a16="http://schemas.microsoft.com/office/drawing/2014/main" id="{67C78A37-D378-70D3-D6E3-AB9400EB583E}"/>
                  </a:ext>
                </a:extLst>
              </p:cNvPr>
              <p:cNvSpPr/>
              <p:nvPr userDrawn="1"/>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grpSp>
        <p:nvGrpSpPr>
          <p:cNvPr id="17" name="Group 16">
            <a:extLst>
              <a:ext uri="{FF2B5EF4-FFF2-40B4-BE49-F238E27FC236}">
                <a16:creationId xmlns:a16="http://schemas.microsoft.com/office/drawing/2014/main" id="{02491172-466F-19CC-B639-A1C3CAB1D43A}"/>
              </a:ext>
              <a:ext uri="{C183D7F6-B498-43B3-948B-1728B52AA6E4}">
                <adec:decorative xmlns:adec="http://schemas.microsoft.com/office/drawing/2017/decorative" val="1"/>
              </a:ext>
            </a:extLst>
          </p:cNvPr>
          <p:cNvGrpSpPr/>
          <p:nvPr userDrawn="1"/>
        </p:nvGrpSpPr>
        <p:grpSpPr>
          <a:xfrm>
            <a:off x="5690545" y="4100655"/>
            <a:ext cx="1335600" cy="1262947"/>
            <a:chOff x="10145015" y="2343978"/>
            <a:chExt cx="1335600" cy="1262947"/>
          </a:xfrm>
        </p:grpSpPr>
        <p:sp>
          <p:nvSpPr>
            <p:cNvPr id="18" name="Freeform: Shape 25">
              <a:extLst>
                <a:ext uri="{FF2B5EF4-FFF2-40B4-BE49-F238E27FC236}">
                  <a16:creationId xmlns:a16="http://schemas.microsoft.com/office/drawing/2014/main" id="{45EC885D-265C-397B-5DAF-57A66CDA30B5}"/>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Oval 18">
              <a:extLst>
                <a:ext uri="{FF2B5EF4-FFF2-40B4-BE49-F238E27FC236}">
                  <a16:creationId xmlns:a16="http://schemas.microsoft.com/office/drawing/2014/main" id="{3601DB21-D937-2F89-DC26-063DFC7800C8}"/>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22076535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550863" y="4045464"/>
            <a:ext cx="11115355" cy="2286000"/>
          </a:xfrm>
        </p:spPr>
        <p:txBody>
          <a:bodyPr anchor="ctr">
            <a:noAutofit/>
          </a:bodyPr>
          <a:lstStyle>
            <a:lvl1pPr algn="l">
              <a:defRPr sz="5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hasCustomPrompt="1"/>
          </p:nvPr>
        </p:nvSpPr>
        <p:spPr>
          <a:xfrm>
            <a:off x="0" y="4594"/>
            <a:ext cx="12192000" cy="3771878"/>
          </a:xfrm>
        </p:spPr>
        <p:txBody>
          <a:bodyPr>
            <a:noAutofit/>
          </a:bodyPr>
          <a:lstStyle>
            <a:lvl1pPr marL="0" indent="0" algn="ctr">
              <a:buNone/>
              <a:defRPr sz="2000"/>
            </a:lvl1pPr>
          </a:lstStyle>
          <a:p>
            <a:r>
              <a:rPr lang="en-US" dirty="0"/>
              <a:t>Click icon to insert picture</a:t>
            </a:r>
          </a:p>
        </p:txBody>
      </p:sp>
      <p:sp>
        <p:nvSpPr>
          <p:cNvPr id="7" name="Oval 6">
            <a:extLst>
              <a:ext uri="{FF2B5EF4-FFF2-40B4-BE49-F238E27FC236}">
                <a16:creationId xmlns:a16="http://schemas.microsoft.com/office/drawing/2014/main" id="{57BF9F63-86BE-5515-AD3C-59481B3FF4B4}"/>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673299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550863" y="196900"/>
            <a:ext cx="4159160" cy="3155900"/>
          </a:xfrm>
        </p:spPr>
        <p:txBody>
          <a:bodyPr lIns="91440" anchor="b">
            <a:noAutofit/>
          </a:bodyPr>
          <a:lstStyle>
            <a:lvl1pPr algn="l">
              <a:defRPr sz="40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547271" y="3505200"/>
            <a:ext cx="4159160" cy="2352356"/>
          </a:xfrm>
        </p:spPr>
        <p:txBody>
          <a:bodyPr lIns="91440" rIns="91440">
            <a:noAutofit/>
          </a:bodyPr>
          <a:lstStyle>
            <a:lvl1pPr marL="0" indent="0" algn="l">
              <a:lnSpc>
                <a:spcPct val="100000"/>
              </a:lnSpc>
              <a:spcAft>
                <a:spcPts val="0"/>
              </a:spcAft>
              <a:buFont typeface="Arial" panose="020B0604020202020204" pitchFamily="34" charset="0"/>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Oval 13">
            <a:extLst>
              <a:ext uri="{FF2B5EF4-FFF2-40B4-BE49-F238E27FC236}">
                <a16:creationId xmlns:a16="http://schemas.microsoft.com/office/drawing/2014/main" id="{60ABD6E1-FE78-D78B-E80C-09490F5D8D05}"/>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0" name="Group 9">
            <a:extLst>
              <a:ext uri="{FF2B5EF4-FFF2-40B4-BE49-F238E27FC236}">
                <a16:creationId xmlns:a16="http://schemas.microsoft.com/office/drawing/2014/main" id="{62BB1BCD-5C1C-ED05-D6B4-F92367209BEF}"/>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11" name="Freeform 5">
              <a:extLst>
                <a:ext uri="{FF2B5EF4-FFF2-40B4-BE49-F238E27FC236}">
                  <a16:creationId xmlns:a16="http://schemas.microsoft.com/office/drawing/2014/main" id="{700A5CAB-28E9-FB7A-E72E-39F3ADE58C6B}"/>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 name="Freeform 6">
              <a:extLst>
                <a:ext uri="{FF2B5EF4-FFF2-40B4-BE49-F238E27FC236}">
                  <a16:creationId xmlns:a16="http://schemas.microsoft.com/office/drawing/2014/main" id="{2BA2D9BC-CA87-28FA-7A02-455E740EACAB}"/>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 name="Freeform 8">
              <a:extLst>
                <a:ext uri="{FF2B5EF4-FFF2-40B4-BE49-F238E27FC236}">
                  <a16:creationId xmlns:a16="http://schemas.microsoft.com/office/drawing/2014/main" id="{734E5ADF-EEF0-2501-9D7B-8FC1A49F60A7}"/>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8" name="Picture Placeholder 14">
            <a:extLst>
              <a:ext uri="{FF2B5EF4-FFF2-40B4-BE49-F238E27FC236}">
                <a16:creationId xmlns:a16="http://schemas.microsoft.com/office/drawing/2014/main" id="{780F3839-9B1B-2346-C1F4-E876E6AE32E1}"/>
              </a:ext>
            </a:extLst>
          </p:cNvPr>
          <p:cNvSpPr>
            <a:spLocks noGrp="1"/>
          </p:cNvSpPr>
          <p:nvPr>
            <p:ph type="pic" sz="quarter" idx="13"/>
          </p:nvPr>
        </p:nvSpPr>
        <p:spPr>
          <a:xfrm>
            <a:off x="5678049" y="78871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tIns="365760">
            <a:noAutofit/>
          </a:bodyPr>
          <a:lstStyle>
            <a:lvl1pPr marL="0" indent="0" algn="ctr">
              <a:buNone/>
              <a:defRPr sz="18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4097428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1">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87E98C0-6053-9701-92D0-4EF9ADBC500C}"/>
              </a:ext>
              <a:ext uri="{C183D7F6-B498-43B3-948B-1728B52AA6E4}">
                <adec:decorative xmlns:adec="http://schemas.microsoft.com/office/drawing/2017/decorative" val="1"/>
              </a:ext>
            </a:extLst>
          </p:cNvPr>
          <p:cNvGrpSpPr/>
          <p:nvPr userDrawn="1"/>
        </p:nvGrpSpPr>
        <p:grpSpPr>
          <a:xfrm flipH="1" flipV="1">
            <a:off x="9063019" y="746716"/>
            <a:ext cx="3597052" cy="2615018"/>
            <a:chOff x="4541453" y="3199533"/>
            <a:chExt cx="3597052" cy="2615018"/>
          </a:xfrm>
        </p:grpSpPr>
        <p:sp>
          <p:nvSpPr>
            <p:cNvPr id="8" name="Freeform: Shape 38">
              <a:extLst>
                <a:ext uri="{FF2B5EF4-FFF2-40B4-BE49-F238E27FC236}">
                  <a16:creationId xmlns:a16="http://schemas.microsoft.com/office/drawing/2014/main" id="{C32B1A1D-760B-9D3D-A869-E50FC962A629}"/>
                </a:ext>
              </a:extLst>
            </p:cNvPr>
            <p:cNvSpPr>
              <a:spLocks noChangeAspect="1"/>
            </p:cNvSpPr>
            <p:nvPr/>
          </p:nvSpPr>
          <p:spPr>
            <a:xfrm rot="18900000" flipV="1">
              <a:off x="4602175"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D02EF78B-5BDF-8632-B9B1-087DB042EEC7}"/>
                </a:ext>
              </a:extLst>
            </p:cNvPr>
            <p:cNvGrpSpPr/>
            <p:nvPr/>
          </p:nvGrpSpPr>
          <p:grpSpPr>
            <a:xfrm>
              <a:off x="4541453" y="3199533"/>
              <a:ext cx="3478701" cy="2615018"/>
              <a:chOff x="-481151" y="3199533"/>
              <a:chExt cx="3478701" cy="2615018"/>
            </a:xfrm>
          </p:grpSpPr>
          <p:sp>
            <p:nvSpPr>
              <p:cNvPr id="10" name="Freeform: Shape 32">
                <a:extLst>
                  <a:ext uri="{FF2B5EF4-FFF2-40B4-BE49-F238E27FC236}">
                    <a16:creationId xmlns:a16="http://schemas.microsoft.com/office/drawing/2014/main" id="{5C54B3E8-515B-0865-9321-DB3793A62240}"/>
                  </a:ext>
                </a:extLst>
              </p:cNvPr>
              <p:cNvSpPr>
                <a:spLocks noChangeAspect="1"/>
              </p:cNvSpPr>
              <p:nvPr userDrawn="1"/>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Oval 10">
                <a:extLst>
                  <a:ext uri="{FF2B5EF4-FFF2-40B4-BE49-F238E27FC236}">
                    <a16:creationId xmlns:a16="http://schemas.microsoft.com/office/drawing/2014/main" id="{56E92718-2CCD-B15D-8DE5-46285BEA256B}"/>
                  </a:ext>
                </a:extLst>
              </p:cNvPr>
              <p:cNvSpPr/>
              <p:nvPr userDrawn="1"/>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grpSp>
        <p:nvGrpSpPr>
          <p:cNvPr id="19" name="Group 18">
            <a:extLst>
              <a:ext uri="{FF2B5EF4-FFF2-40B4-BE49-F238E27FC236}">
                <a16:creationId xmlns:a16="http://schemas.microsoft.com/office/drawing/2014/main" id="{AEA0B78B-84F0-8B85-40E8-678689DC13E6}"/>
              </a:ext>
              <a:ext uri="{C183D7F6-B498-43B3-948B-1728B52AA6E4}">
                <adec:decorative xmlns:adec="http://schemas.microsoft.com/office/drawing/2017/decorative" val="1"/>
              </a:ext>
            </a:extLst>
          </p:cNvPr>
          <p:cNvGrpSpPr/>
          <p:nvPr userDrawn="1"/>
        </p:nvGrpSpPr>
        <p:grpSpPr>
          <a:xfrm>
            <a:off x="8723112" y="5088958"/>
            <a:ext cx="1335600" cy="1262947"/>
            <a:chOff x="10145015" y="2343978"/>
            <a:chExt cx="1335600" cy="1262947"/>
          </a:xfrm>
        </p:grpSpPr>
        <p:sp>
          <p:nvSpPr>
            <p:cNvPr id="20" name="Freeform: Shape 25">
              <a:extLst>
                <a:ext uri="{FF2B5EF4-FFF2-40B4-BE49-F238E27FC236}">
                  <a16:creationId xmlns:a16="http://schemas.microsoft.com/office/drawing/2014/main" id="{2E5D7C6F-BF77-9B7D-5B12-7AF3ED280B43}"/>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FA599EE6-2673-0AD8-EAE0-45C79326015E}"/>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2" name="Group 11">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hasCustomPrompt="1"/>
          </p:nvPr>
        </p:nvSpPr>
        <p:spPr>
          <a:xfrm>
            <a:off x="550862" y="498474"/>
            <a:ext cx="7960421" cy="1450217"/>
          </a:xfrm>
        </p:spPr>
        <p:txBody>
          <a:bodyPr vert="horz" wrap="square" lIns="0" tIns="0" rIns="0" bIns="0" rtlCol="0" anchor="t" anchorCtr="0">
            <a:normAutofit/>
          </a:bodyPr>
          <a:lstStyle>
            <a:lvl1pPr>
              <a:defRPr lang="en-US" sz="4000" dirty="0"/>
            </a:lvl1pPr>
          </a:lstStyle>
          <a:p>
            <a:pPr lvl="0">
              <a:lnSpc>
                <a:spcPct val="100000"/>
              </a:lnSpc>
            </a:pPr>
            <a:r>
              <a:rPr lang="en-US" dirty="0"/>
              <a:t>Click to add title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hasCustomPrompt="1"/>
          </p:nvPr>
        </p:nvSpPr>
        <p:spPr>
          <a:xfrm>
            <a:off x="581343" y="2103039"/>
            <a:ext cx="7929940" cy="3979625"/>
          </a:xfrm>
        </p:spPr>
        <p:txBody>
          <a:bodyPr>
            <a:normAutofit/>
          </a:bodyPr>
          <a:lstStyle>
            <a:lvl1pPr>
              <a:defRPr sz="18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2876630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96D26C0-4AFC-33CC-99BE-317E9A844352}"/>
              </a:ext>
            </a:extLst>
          </p:cNvPr>
          <p:cNvSpPr>
            <a:spLocks noGrp="1"/>
          </p:cNvSpPr>
          <p:nvPr>
            <p:ph type="pic" sz="quarter" idx="13" hasCustomPrompt="1"/>
          </p:nvPr>
        </p:nvSpPr>
        <p:spPr>
          <a:xfrm>
            <a:off x="0" y="0"/>
            <a:ext cx="12192000" cy="6858000"/>
          </a:xfrm>
        </p:spPr>
        <p:txBody>
          <a:bodyPr/>
          <a:lstStyle>
            <a:lvl1pPr marL="0" indent="0" algn="ctr">
              <a:buNone/>
              <a:defRPr sz="2000"/>
            </a:lvl1pPr>
          </a:lstStyle>
          <a:p>
            <a:r>
              <a:rPr lang="en-US" dirty="0"/>
              <a:t>Click icon to insert picture</a:t>
            </a:r>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376680"/>
            <a:ext cx="9144000" cy="2286000"/>
          </a:xfrm>
        </p:spPr>
        <p:txBody>
          <a:bodyPr anchor="b">
            <a:noAutofit/>
          </a:bodyPr>
          <a:lstStyle>
            <a:lvl1pPr algn="ctr">
              <a:defRPr sz="54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799840"/>
            <a:ext cx="9144000" cy="2286000"/>
          </a:xfrm>
        </p:spPr>
        <p:txBody>
          <a:bodyPr>
            <a:noAutofit/>
          </a:bodyPr>
          <a:lstStyle>
            <a:lvl1pPr marL="0" indent="0" algn="ctr">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606994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 uri="{C183D7F6-B498-43B3-948B-1728B52AA6E4}">
                <adec:decorative xmlns:adec="http://schemas.microsoft.com/office/drawing/2017/decorative" val="1"/>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3" name="Group 12">
            <a:extLst>
              <a:ext uri="{FF2B5EF4-FFF2-40B4-BE49-F238E27FC236}">
                <a16:creationId xmlns:a16="http://schemas.microsoft.com/office/drawing/2014/main" id="{168347B7-45FA-4A01-924D-DC385B720B3E}"/>
              </a:ext>
              <a:ext uri="{C183D7F6-B498-43B3-948B-1728B52AA6E4}">
                <adec:decorative xmlns:adec="http://schemas.microsoft.com/office/drawing/2017/decorative" val="1"/>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hasCustomPrompt="1"/>
          </p:nvPr>
        </p:nvSpPr>
        <p:spPr>
          <a:xfrm>
            <a:off x="550863" y="508635"/>
            <a:ext cx="11090274" cy="1332000"/>
          </a:xfrm>
        </p:spPr>
        <p:txBody>
          <a:bodyPr>
            <a:normAutofit/>
          </a:bodyPr>
          <a:lstStyle>
            <a:lvl1pPr>
              <a:lnSpc>
                <a:spcPct val="100000"/>
              </a:lnSpc>
              <a:defRPr sz="4000"/>
            </a:lvl1pPr>
          </a:lstStyle>
          <a:p>
            <a:r>
              <a:rPr lang="en-US" dirty="0"/>
              <a:t>Click to add title</a:t>
            </a:r>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hasCustomPrompt="1"/>
          </p:nvPr>
        </p:nvSpPr>
        <p:spPr>
          <a:xfrm>
            <a:off x="550862" y="2097175"/>
            <a:ext cx="5435600" cy="3995650"/>
          </a:xfrm>
        </p:spPr>
        <p:txBody>
          <a:bodyPr>
            <a:normAutofit/>
          </a:bodyPr>
          <a:lstStyle>
            <a:lvl1pPr marL="0" indent="0">
              <a:spcBef>
                <a:spcPts val="1000"/>
              </a:spcBef>
              <a:buNone/>
              <a:defRPr sz="1800">
                <a:solidFill>
                  <a:schemeClr val="tx1"/>
                </a:solidFill>
              </a:defRPr>
            </a:lvl1pPr>
            <a:lvl2pPr marL="228600">
              <a:spcBef>
                <a:spcPts val="1000"/>
              </a:spcBef>
              <a:defRPr sz="1800">
                <a:solidFill>
                  <a:schemeClr val="tx1"/>
                </a:solidFill>
              </a:defRPr>
            </a:lvl2pPr>
            <a:lvl3pPr marL="411480" indent="-228600">
              <a:spcBef>
                <a:spcPts val="1000"/>
              </a:spcBef>
              <a:defRPr sz="1800">
                <a:solidFill>
                  <a:schemeClr val="tx1"/>
                </a:solidFill>
              </a:defRPr>
            </a:lvl3pPr>
            <a:lvl4pPr marL="594360">
              <a:spcBef>
                <a:spcPts val="1000"/>
              </a:spcBef>
              <a:defRPr sz="1800">
                <a:solidFill>
                  <a:schemeClr val="tx1"/>
                </a:solidFill>
              </a:defRPr>
            </a:lvl4pPr>
            <a:lvl5pPr marL="777240">
              <a:spcBef>
                <a:spcPts val="1000"/>
              </a:spcBef>
              <a:defRPr sz="18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a:extLst>
              <a:ext uri="{FF2B5EF4-FFF2-40B4-BE49-F238E27FC236}">
                <a16:creationId xmlns:a16="http://schemas.microsoft.com/office/drawing/2014/main" id="{6B65629D-0977-C0EA-5E0B-C4822F43DAEE}"/>
              </a:ext>
            </a:extLst>
          </p:cNvPr>
          <p:cNvSpPr>
            <a:spLocks noGrp="1"/>
          </p:cNvSpPr>
          <p:nvPr>
            <p:ph sz="half" idx="13" hasCustomPrompt="1"/>
          </p:nvPr>
        </p:nvSpPr>
        <p:spPr>
          <a:xfrm>
            <a:off x="6205540" y="2097175"/>
            <a:ext cx="5435600" cy="3995650"/>
          </a:xfrm>
        </p:spPr>
        <p:txBody>
          <a:bodyPr>
            <a:normAutofit/>
          </a:bodyPr>
          <a:lstStyle>
            <a:lvl1pPr marL="0" indent="0">
              <a:spcBef>
                <a:spcPts val="1000"/>
              </a:spcBef>
              <a:buNone/>
              <a:defRPr sz="1800">
                <a:solidFill>
                  <a:schemeClr val="tx1"/>
                </a:solidFill>
              </a:defRPr>
            </a:lvl1pPr>
            <a:lvl2pPr marL="228600">
              <a:spcBef>
                <a:spcPts val="1000"/>
              </a:spcBef>
              <a:defRPr sz="1800">
                <a:solidFill>
                  <a:schemeClr val="tx1"/>
                </a:solidFill>
              </a:defRPr>
            </a:lvl2pPr>
            <a:lvl3pPr marL="411480" indent="-228600">
              <a:spcBef>
                <a:spcPts val="1000"/>
              </a:spcBef>
              <a:defRPr sz="1800">
                <a:solidFill>
                  <a:schemeClr val="tx1"/>
                </a:solidFill>
              </a:defRPr>
            </a:lvl3pPr>
            <a:lvl4pPr marL="594360">
              <a:spcBef>
                <a:spcPts val="1000"/>
              </a:spcBef>
              <a:defRPr sz="1800">
                <a:solidFill>
                  <a:schemeClr val="tx1"/>
                </a:solidFill>
              </a:defRPr>
            </a:lvl4pPr>
            <a:lvl5pPr marL="777240">
              <a:spcBef>
                <a:spcPts val="1000"/>
              </a:spcBef>
              <a:defRPr sz="18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19299829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 uri="{C183D7F6-B498-43B3-948B-1728B52AA6E4}">
                <adec:decorative xmlns:adec="http://schemas.microsoft.com/office/drawing/2017/decorative" val="1"/>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 name="Title 1">
            <a:extLst>
              <a:ext uri="{FF2B5EF4-FFF2-40B4-BE49-F238E27FC236}">
                <a16:creationId xmlns:a16="http://schemas.microsoft.com/office/drawing/2014/main" id="{8978E540-142B-4A82-9C3F-E61BC190AEED}"/>
              </a:ext>
            </a:extLst>
          </p:cNvPr>
          <p:cNvSpPr>
            <a:spLocks noGrp="1"/>
          </p:cNvSpPr>
          <p:nvPr>
            <p:ph type="title" hasCustomPrompt="1"/>
          </p:nvPr>
        </p:nvSpPr>
        <p:spPr>
          <a:xfrm>
            <a:off x="550863" y="488315"/>
            <a:ext cx="11090274" cy="1332000"/>
          </a:xfrm>
        </p:spPr>
        <p:txBody>
          <a:bodyPr>
            <a:normAutofit/>
          </a:bodyPr>
          <a:lstStyle>
            <a:lvl1pPr>
              <a:lnSpc>
                <a:spcPct val="100000"/>
              </a:lnSpc>
              <a:defRPr sz="4000"/>
            </a:lvl1pPr>
          </a:lstStyle>
          <a:p>
            <a:r>
              <a:rPr lang="en-US" dirty="0"/>
              <a:t>Click to add title</a:t>
            </a:r>
          </a:p>
        </p:txBody>
      </p:sp>
      <p:grpSp>
        <p:nvGrpSpPr>
          <p:cNvPr id="11" name="Group 10">
            <a:extLst>
              <a:ext uri="{FF2B5EF4-FFF2-40B4-BE49-F238E27FC236}">
                <a16:creationId xmlns:a16="http://schemas.microsoft.com/office/drawing/2014/main" id="{6EFC6ED4-22DD-0C3B-D15A-218307AB6DF2}"/>
              </a:ext>
              <a:ext uri="{C183D7F6-B498-43B3-948B-1728B52AA6E4}">
                <adec:decorative xmlns:adec="http://schemas.microsoft.com/office/drawing/2017/decorative" val="1"/>
              </a:ext>
            </a:extLst>
          </p:cNvPr>
          <p:cNvGrpSpPr/>
          <p:nvPr userDrawn="1"/>
        </p:nvGrpSpPr>
        <p:grpSpPr>
          <a:xfrm>
            <a:off x="10379261" y="2030035"/>
            <a:ext cx="1335600" cy="1262947"/>
            <a:chOff x="10145015" y="2343978"/>
            <a:chExt cx="1335600" cy="1262947"/>
          </a:xfrm>
        </p:grpSpPr>
        <p:sp>
          <p:nvSpPr>
            <p:cNvPr id="12" name="Freeform: Shape 25">
              <a:extLst>
                <a:ext uri="{FF2B5EF4-FFF2-40B4-BE49-F238E27FC236}">
                  <a16:creationId xmlns:a16="http://schemas.microsoft.com/office/drawing/2014/main" id="{E4CD0F67-4BE8-1120-FCAE-806F9E18DD5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 name="Oval 13">
              <a:extLst>
                <a:ext uri="{FF2B5EF4-FFF2-40B4-BE49-F238E27FC236}">
                  <a16:creationId xmlns:a16="http://schemas.microsoft.com/office/drawing/2014/main" id="{59B74B85-E3CB-E24E-54C6-AB161411D93A}"/>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15" name="Freeform: Shape 21">
            <a:extLst>
              <a:ext uri="{FF2B5EF4-FFF2-40B4-BE49-F238E27FC236}">
                <a16:creationId xmlns:a16="http://schemas.microsoft.com/office/drawing/2014/main" id="{5781DEED-6608-D622-CA5E-C91FD8645ED6}"/>
              </a:ext>
              <a:ext uri="{C183D7F6-B498-43B3-948B-1728B52AA6E4}">
                <adec:decorative xmlns:adec="http://schemas.microsoft.com/office/drawing/2017/decorative" val="1"/>
              </a:ext>
            </a:extLst>
          </p:cNvPr>
          <p:cNvSpPr>
            <a:spLocks noChangeAspect="1"/>
          </p:cNvSpPr>
          <p:nvPr userDrawn="1"/>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3" name="Group 12">
            <a:extLst>
              <a:ext uri="{FF2B5EF4-FFF2-40B4-BE49-F238E27FC236}">
                <a16:creationId xmlns:a16="http://schemas.microsoft.com/office/drawing/2014/main" id="{168347B7-45FA-4A01-924D-DC385B720B3E}"/>
              </a:ext>
              <a:ext uri="{C183D7F6-B498-43B3-948B-1728B52AA6E4}">
                <adec:decorative xmlns:adec="http://schemas.microsoft.com/office/drawing/2017/decorative" val="1"/>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hasCustomPrompt="1"/>
          </p:nvPr>
        </p:nvSpPr>
        <p:spPr>
          <a:xfrm>
            <a:off x="550862" y="1965095"/>
            <a:ext cx="5435600" cy="3995650"/>
          </a:xfrm>
        </p:spPr>
        <p:txBody>
          <a:bodyPr>
            <a:normAutofit/>
          </a:bodyPr>
          <a:lstStyle>
            <a:lvl1pPr marL="0" indent="0">
              <a:buNone/>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a:extLst>
              <a:ext uri="{FF2B5EF4-FFF2-40B4-BE49-F238E27FC236}">
                <a16:creationId xmlns:a16="http://schemas.microsoft.com/office/drawing/2014/main" id="{C4B946DE-F802-2F36-2789-09D7F8604081}"/>
              </a:ext>
            </a:extLst>
          </p:cNvPr>
          <p:cNvSpPr>
            <a:spLocks noGrp="1"/>
          </p:cNvSpPr>
          <p:nvPr>
            <p:ph sz="half" idx="13" hasCustomPrompt="1"/>
          </p:nvPr>
        </p:nvSpPr>
        <p:spPr>
          <a:xfrm>
            <a:off x="6301305" y="1965095"/>
            <a:ext cx="5339397" cy="3995650"/>
          </a:xfrm>
        </p:spPr>
        <p:txBody>
          <a:bodyPr>
            <a:normAutofit/>
          </a:bodyPr>
          <a:lstStyle>
            <a:lvl1pPr marL="0" indent="0">
              <a:buNone/>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2949659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263223463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pPr/>
              <a:t>‹#›</a:t>
            </a:fld>
            <a:endParaRPr lang="en-US" dirty="0"/>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736565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415189351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47285868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pPr/>
              <a:t>‹#›</a:t>
            </a:fld>
            <a:endParaRPr lang="en-US" dirty="0"/>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45413379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131167432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84548230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17667354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422205872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 id="2147483726" r:id="rId19"/>
  </p:sldLayoutIdLst>
  <p:hf sldNum="0" hdr="0" ftr="0" dt="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github.com/CactuarBen/IU_Project"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1.jpeg"/><Relationship Id="rId4" Type="http://schemas.openxmlformats.org/officeDocument/2006/relationships/hyperlink" Target="https://iu-project.onrender.com/"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benhoneywill/stoic-quotes"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hyperlink" Target="http://localhost:3000/login.html" TargetMode="Externa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title"/>
          </p:nvPr>
        </p:nvSpPr>
        <p:spPr>
          <a:noFill/>
        </p:spPr>
        <p:txBody>
          <a:bodyPr anchor="ctr">
            <a:noAutofit/>
          </a:bodyPr>
          <a:lstStyle/>
          <a:p>
            <a:r>
              <a:rPr lang="en-US" dirty="0"/>
              <a:t>Basic</a:t>
            </a:r>
            <a:br>
              <a:rPr lang="en-US" dirty="0"/>
            </a:br>
            <a:r>
              <a:rPr lang="en-US" dirty="0"/>
              <a:t>Psychological</a:t>
            </a:r>
            <a:br>
              <a:rPr lang="en-US" dirty="0"/>
            </a:br>
            <a:r>
              <a:rPr lang="en-US" dirty="0"/>
              <a:t>Tracking</a:t>
            </a:r>
            <a:br>
              <a:rPr lang="en-US" dirty="0"/>
            </a:br>
            <a:r>
              <a:rPr lang="en-US" dirty="0"/>
              <a:t>Calendar</a:t>
            </a:r>
            <a:br>
              <a:rPr lang="en-US" dirty="0"/>
            </a:br>
            <a:br>
              <a:rPr lang="en-US" dirty="0"/>
            </a:br>
            <a:r>
              <a:rPr lang="en-US" sz="1800" dirty="0"/>
              <a:t>GitHub: </a:t>
            </a:r>
            <a:br>
              <a:rPr lang="en-US" sz="1800" dirty="0"/>
            </a:br>
            <a:r>
              <a:rPr lang="en-US" sz="1800" dirty="0">
                <a:hlinkClick r:id="rId3"/>
              </a:rPr>
              <a:t>https://github.com/CactuarBen/IU_Project</a:t>
            </a:r>
            <a:br>
              <a:rPr lang="en-US" sz="1800" dirty="0"/>
            </a:br>
            <a:br>
              <a:rPr lang="en-US" sz="1800" dirty="0"/>
            </a:br>
            <a:r>
              <a:rPr lang="en-US" sz="1800" dirty="0"/>
              <a:t>Hosted website: (slow)</a:t>
            </a:r>
            <a:br>
              <a:rPr lang="en-US" sz="1800" dirty="0"/>
            </a:br>
            <a:r>
              <a:rPr lang="en-US" sz="1800" dirty="0">
                <a:hlinkClick r:id="rId4"/>
              </a:rPr>
              <a:t>https://iu-project.onrender.com/</a:t>
            </a:r>
            <a:br>
              <a:rPr lang="en-US" sz="1800" dirty="0"/>
            </a:br>
            <a:br>
              <a:rPr lang="en-US" sz="1800" dirty="0"/>
            </a:br>
            <a:endParaRPr lang="en-US" sz="1800" dirty="0"/>
          </a:p>
        </p:txBody>
      </p:sp>
      <p:pic>
        <p:nvPicPr>
          <p:cNvPr id="8" name="Picture Placeholder 13" descr="Data points digital background">
            <a:extLst>
              <a:ext uri="{FF2B5EF4-FFF2-40B4-BE49-F238E27FC236}">
                <a16:creationId xmlns:a16="http://schemas.microsoft.com/office/drawing/2014/main" id="{53227D59-33F9-9DDB-1C5C-A938A989EE51}"/>
              </a:ext>
            </a:extLst>
          </p:cNvPr>
          <p:cNvPicPr>
            <a:picLocks noGrp="1" noChangeAspect="1"/>
          </p:cNvPicPr>
          <p:nvPr>
            <p:ph type="pic" sz="quarter" idx="13"/>
          </p:nvPr>
        </p:nvPicPr>
        <p:blipFill rotWithShape="1">
          <a:blip r:embed="rId5" cstate="screen">
            <a:extLst>
              <a:ext uri="{28A0092B-C50C-407E-A947-70E740481C1C}">
                <a14:useLocalDpi xmlns:a14="http://schemas.microsoft.com/office/drawing/2010/main" val="0"/>
              </a:ext>
            </a:extLst>
          </a:blip>
          <a:srcRect l="7936" r="7936"/>
          <a:stretch/>
        </p:blipFill>
        <p:spPr/>
      </p:pic>
    </p:spTree>
    <p:extLst>
      <p:ext uri="{BB962C8B-B14F-4D97-AF65-F5344CB8AC3E}">
        <p14:creationId xmlns:p14="http://schemas.microsoft.com/office/powerpoint/2010/main" val="2803092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193054" y="84123"/>
            <a:ext cx="11090274" cy="1332000"/>
          </a:xfrm>
          <a:noFill/>
        </p:spPr>
        <p:txBody>
          <a:bodyPr lIns="0">
            <a:normAutofit/>
          </a:bodyPr>
          <a:lstStyle/>
          <a:p>
            <a:r>
              <a:rPr lang="en-US" dirty="0"/>
              <a:t>Demonstration</a:t>
            </a:r>
          </a:p>
        </p:txBody>
      </p:sp>
      <p:pic>
        <p:nvPicPr>
          <p:cNvPr id="3" name="Psychological Well-being Tracker — Mozilla Firefox 2024-09-15 21-56-58">
            <a:hlinkClick r:id="" action="ppaction://media"/>
            <a:extLst>
              <a:ext uri="{FF2B5EF4-FFF2-40B4-BE49-F238E27FC236}">
                <a16:creationId xmlns:a16="http://schemas.microsoft.com/office/drawing/2014/main" id="{5C057A33-95BA-FD21-9EB9-81330E3D9B5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7808" y="617717"/>
            <a:ext cx="11476383" cy="6240283"/>
          </a:xfrm>
          <a:prstGeom prst="rect">
            <a:avLst/>
          </a:prstGeom>
        </p:spPr>
      </p:pic>
    </p:spTree>
    <p:extLst>
      <p:ext uri="{BB962C8B-B14F-4D97-AF65-F5344CB8AC3E}">
        <p14:creationId xmlns:p14="http://schemas.microsoft.com/office/powerpoint/2010/main" val="118667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0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06336-16B8-F23A-80F8-6428F1EF32F4}"/>
              </a:ext>
            </a:extLst>
          </p:cNvPr>
          <p:cNvSpPr>
            <a:spLocks noGrp="1"/>
          </p:cNvSpPr>
          <p:nvPr>
            <p:ph type="title"/>
          </p:nvPr>
        </p:nvSpPr>
        <p:spPr/>
        <p:txBody>
          <a:bodyPr>
            <a:normAutofit/>
          </a:bodyPr>
          <a:lstStyle/>
          <a:p>
            <a:r>
              <a:rPr lang="en-US" dirty="0"/>
              <a:t>Aim of the work:</a:t>
            </a:r>
            <a:br>
              <a:rPr lang="en-US" dirty="0"/>
            </a:br>
            <a:br>
              <a:rPr lang="en-US" dirty="0"/>
            </a:br>
            <a:r>
              <a:rPr lang="en-US" sz="2000" dirty="0"/>
              <a:t>Creation of a Psychological Well-being Tracker, which is designed to help users monitor and manage their psychological health. The functionality involves:</a:t>
            </a:r>
            <a:br>
              <a:rPr lang="en-US" sz="2000" dirty="0"/>
            </a:br>
            <a:br>
              <a:rPr lang="en-US" sz="2000" dirty="0"/>
            </a:br>
            <a:r>
              <a:rPr lang="en-US" sz="2000" dirty="0"/>
              <a:t>- tracking mood (4 pre-set values to choose from)</a:t>
            </a:r>
            <a:br>
              <a:rPr lang="en-US" sz="2000" dirty="0"/>
            </a:br>
            <a:r>
              <a:rPr lang="en-US" sz="2000" dirty="0"/>
              <a:t>- journal entries (describing the day, stoic approach)</a:t>
            </a:r>
            <a:br>
              <a:rPr lang="en-US" sz="2000" dirty="0"/>
            </a:br>
            <a:r>
              <a:rPr lang="en-US" sz="2000" dirty="0"/>
              <a:t>- daily goals (logged at the end of the day)</a:t>
            </a:r>
            <a:br>
              <a:rPr lang="en-US" sz="2000" dirty="0"/>
            </a:br>
            <a:br>
              <a:rPr lang="en-US" sz="2000" dirty="0"/>
            </a:br>
            <a:r>
              <a:rPr lang="en-US" sz="2000" dirty="0"/>
              <a:t>Ideally, the user would be able to click through the months and examine his state at various times and how the events happening defined their state. Together with the goals, the user could see how their state impacted their productivity as well.</a:t>
            </a:r>
            <a:br>
              <a:rPr lang="en-US" dirty="0"/>
            </a:br>
            <a:endParaRPr lang="en-US" dirty="0"/>
          </a:p>
        </p:txBody>
      </p:sp>
    </p:spTree>
    <p:extLst>
      <p:ext uri="{BB962C8B-B14F-4D97-AF65-F5344CB8AC3E}">
        <p14:creationId xmlns:p14="http://schemas.microsoft.com/office/powerpoint/2010/main" val="1839748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5BE93-0252-3CC3-B567-14EC47EB8C7F}"/>
              </a:ext>
            </a:extLst>
          </p:cNvPr>
          <p:cNvSpPr>
            <a:spLocks noGrp="1"/>
          </p:cNvSpPr>
          <p:nvPr>
            <p:ph type="title"/>
          </p:nvPr>
        </p:nvSpPr>
        <p:spPr>
          <a:xfrm>
            <a:off x="181345" y="177853"/>
            <a:ext cx="11090275" cy="643419"/>
          </a:xfrm>
        </p:spPr>
        <p:txBody>
          <a:bodyPr/>
          <a:lstStyle/>
          <a:p>
            <a:r>
              <a:rPr lang="en-US" dirty="0"/>
              <a:t>Architecture</a:t>
            </a:r>
          </a:p>
        </p:txBody>
      </p:sp>
      <p:sp>
        <p:nvSpPr>
          <p:cNvPr id="3" name="Content Placeholder 2">
            <a:extLst>
              <a:ext uri="{FF2B5EF4-FFF2-40B4-BE49-F238E27FC236}">
                <a16:creationId xmlns:a16="http://schemas.microsoft.com/office/drawing/2014/main" id="{1ABCA07C-1908-B1EB-82FA-EC63DAAF4CF4}"/>
              </a:ext>
            </a:extLst>
          </p:cNvPr>
          <p:cNvSpPr>
            <a:spLocks noGrp="1"/>
          </p:cNvSpPr>
          <p:nvPr>
            <p:ph sz="quarter" idx="13"/>
          </p:nvPr>
        </p:nvSpPr>
        <p:spPr>
          <a:xfrm>
            <a:off x="181345" y="907776"/>
            <a:ext cx="4359663" cy="5772372"/>
          </a:xfrm>
        </p:spPr>
        <p:txBody>
          <a:bodyPr>
            <a:normAutofit fontScale="92500" lnSpcReduction="20000"/>
          </a:bodyPr>
          <a:lstStyle/>
          <a:p>
            <a:pPr>
              <a:lnSpc>
                <a:spcPct val="100000"/>
              </a:lnSpc>
            </a:pPr>
            <a:r>
              <a:rPr lang="en-US" sz="1200" b="1" dirty="0"/>
              <a:t>index.html </a:t>
            </a:r>
            <a:r>
              <a:rPr lang="en-US" sz="1200" dirty="0"/>
              <a:t>– main page with the calendar and entries </a:t>
            </a:r>
          </a:p>
          <a:p>
            <a:pPr>
              <a:lnSpc>
                <a:spcPct val="100000"/>
              </a:lnSpc>
            </a:pPr>
            <a:r>
              <a:rPr lang="en-US" sz="1200" b="1" dirty="0"/>
              <a:t>login.html/register.html </a:t>
            </a:r>
            <a:r>
              <a:rPr lang="en-US" sz="1200" dirty="0"/>
              <a:t>– pages that allow the user to register and use the resource</a:t>
            </a:r>
          </a:p>
          <a:p>
            <a:pPr>
              <a:lnSpc>
                <a:spcPct val="100000"/>
              </a:lnSpc>
            </a:pPr>
            <a:r>
              <a:rPr lang="en-US" sz="1200" b="1" dirty="0"/>
              <a:t>reset/new-password.html </a:t>
            </a:r>
            <a:r>
              <a:rPr lang="en-US" sz="1200" dirty="0"/>
              <a:t>– pages that allow the user to reset their passwords</a:t>
            </a:r>
          </a:p>
          <a:p>
            <a:pPr>
              <a:lnSpc>
                <a:spcPct val="100000"/>
              </a:lnSpc>
            </a:pPr>
            <a:r>
              <a:rPr lang="en-US" sz="1200" b="1" dirty="0"/>
              <a:t>server.js </a:t>
            </a:r>
            <a:r>
              <a:rPr lang="en-US" sz="1200" dirty="0"/>
              <a:t>– the back-end of the website that facilitates communication with the databases (MongoDB and DB). </a:t>
            </a:r>
            <a:r>
              <a:rPr lang="en-GB" sz="1200" dirty="0"/>
              <a:t>Sets up the Node.js web server using the Express.js framework and facilitates routing, user authentication, and database queries.</a:t>
            </a:r>
            <a:endParaRPr lang="en-US" sz="1200" dirty="0"/>
          </a:p>
          <a:p>
            <a:pPr>
              <a:lnSpc>
                <a:spcPct val="100000"/>
              </a:lnSpc>
            </a:pPr>
            <a:r>
              <a:rPr lang="en-US" sz="1200" b="1" dirty="0"/>
              <a:t>auth.js </a:t>
            </a:r>
            <a:r>
              <a:rPr lang="en-US" sz="1200" dirty="0"/>
              <a:t>– the list of functions used by login/register/reset/new-password.html pages</a:t>
            </a:r>
          </a:p>
          <a:p>
            <a:pPr>
              <a:lnSpc>
                <a:spcPct val="100000"/>
              </a:lnSpc>
            </a:pPr>
            <a:r>
              <a:rPr lang="en-US" sz="1200" b="1" dirty="0"/>
              <a:t>Node.js and Express.js frameworks – </a:t>
            </a:r>
            <a:r>
              <a:rPr lang="en-GB" sz="1200" dirty="0"/>
              <a:t>web server frameworks that host the application. Node.js runs JavaScript on the server-side, while Express.js simplifies routing, fetching and posting.</a:t>
            </a:r>
            <a:endParaRPr lang="en-US" sz="1200" dirty="0"/>
          </a:p>
          <a:p>
            <a:pPr>
              <a:lnSpc>
                <a:spcPct val="100000"/>
              </a:lnSpc>
            </a:pPr>
            <a:r>
              <a:rPr lang="en-US" sz="1200" dirty="0"/>
              <a:t>MongoDB – </a:t>
            </a:r>
            <a:r>
              <a:rPr lang="en-GB" sz="1200" dirty="0"/>
              <a:t>A NoSQL database that stores user account information (such as usernames, passwords, emails). It's used to manage user authentication and related data.</a:t>
            </a:r>
            <a:r>
              <a:rPr lang="en-US" sz="1200" dirty="0"/>
              <a:t>Mongoose – The interface used to return the MongoDB elements.</a:t>
            </a:r>
          </a:p>
          <a:p>
            <a:pPr>
              <a:lnSpc>
                <a:spcPct val="100000"/>
              </a:lnSpc>
            </a:pPr>
            <a:r>
              <a:rPr lang="en-US" sz="1200" dirty="0" err="1"/>
              <a:t>mood_data_logs.db</a:t>
            </a:r>
            <a:r>
              <a:rPr lang="en-US" sz="1200" dirty="0"/>
              <a:t> – </a:t>
            </a:r>
            <a:r>
              <a:rPr lang="en-GB" sz="1200" dirty="0"/>
              <a:t>This is a database that stores the entries made by users into the index.html page. Records mood logs, journal entries, or other types of user-generated data in the calendar.</a:t>
            </a:r>
            <a:r>
              <a:rPr lang="en-US" sz="1200" dirty="0"/>
              <a:t> </a:t>
            </a:r>
          </a:p>
          <a:p>
            <a:pPr>
              <a:lnSpc>
                <a:spcPct val="100000"/>
              </a:lnSpc>
            </a:pPr>
            <a:r>
              <a:rPr lang="en-US" sz="1200" dirty="0"/>
              <a:t>Stoic Quotes API – the quotes that appear in the top part of index.html </a:t>
            </a:r>
            <a:br>
              <a:rPr lang="en-US" sz="1200" dirty="0"/>
            </a:br>
            <a:r>
              <a:rPr lang="en-US" sz="1200" dirty="0"/>
              <a:t>(</a:t>
            </a:r>
            <a:r>
              <a:rPr lang="en-US" sz="1200" dirty="0">
                <a:hlinkClick r:id="rId3"/>
              </a:rPr>
              <a:t>https://github.com/benhoneywill/stoic-quotes</a:t>
            </a:r>
            <a:r>
              <a:rPr lang="en-US" sz="1200" dirty="0"/>
              <a:t>)</a:t>
            </a:r>
          </a:p>
          <a:p>
            <a:pPr>
              <a:lnSpc>
                <a:spcPct val="100000"/>
              </a:lnSpc>
            </a:pPr>
            <a:r>
              <a:rPr lang="en-US" sz="1200" dirty="0"/>
              <a:t>Google Mail service – an email created for recovering accounts with forgotten passwords.</a:t>
            </a:r>
          </a:p>
        </p:txBody>
      </p:sp>
      <p:pic>
        <p:nvPicPr>
          <p:cNvPr id="5" name="Picture 4" descr="A screenshot of a computer&#10;&#10;Description automatically generated">
            <a:extLst>
              <a:ext uri="{FF2B5EF4-FFF2-40B4-BE49-F238E27FC236}">
                <a16:creationId xmlns:a16="http://schemas.microsoft.com/office/drawing/2014/main" id="{888BBCAF-1DEF-6649-E00A-3B7DBD0748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4957" y="1087666"/>
            <a:ext cx="7557043" cy="4682668"/>
          </a:xfrm>
          <a:prstGeom prst="rect">
            <a:avLst/>
          </a:prstGeom>
        </p:spPr>
      </p:pic>
    </p:spTree>
    <p:extLst>
      <p:ext uri="{BB962C8B-B14F-4D97-AF65-F5344CB8AC3E}">
        <p14:creationId xmlns:p14="http://schemas.microsoft.com/office/powerpoint/2010/main" val="2665045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idx="4294967295"/>
          </p:nvPr>
        </p:nvSpPr>
        <p:spPr>
          <a:xfrm>
            <a:off x="92766" y="150468"/>
            <a:ext cx="11456504" cy="724175"/>
          </a:xfrm>
          <a:noFill/>
        </p:spPr>
        <p:txBody>
          <a:bodyPr>
            <a:noAutofit/>
          </a:bodyPr>
          <a:lstStyle/>
          <a:p>
            <a:r>
              <a:rPr lang="en-US" dirty="0"/>
              <a:t>Technologies used</a:t>
            </a:r>
          </a:p>
        </p:txBody>
      </p:sp>
      <p:sp>
        <p:nvSpPr>
          <p:cNvPr id="3" name="Subtitle 2">
            <a:extLst>
              <a:ext uri="{FF2B5EF4-FFF2-40B4-BE49-F238E27FC236}">
                <a16:creationId xmlns:a16="http://schemas.microsoft.com/office/drawing/2014/main" id="{72446868-83F0-CEEF-5E60-6D55C93B523F}"/>
              </a:ext>
            </a:extLst>
          </p:cNvPr>
          <p:cNvSpPr>
            <a:spLocks noGrp="1"/>
          </p:cNvSpPr>
          <p:nvPr>
            <p:ph type="subTitle" idx="4294967295"/>
          </p:nvPr>
        </p:nvSpPr>
        <p:spPr>
          <a:xfrm>
            <a:off x="92766" y="1020417"/>
            <a:ext cx="11953460" cy="5768690"/>
          </a:xfrm>
          <a:noFill/>
        </p:spPr>
        <p:txBody>
          <a:bodyPr>
            <a:normAutofit fontScale="92500" lnSpcReduction="10000"/>
          </a:bodyPr>
          <a:lstStyle/>
          <a:p>
            <a:r>
              <a:rPr lang="en-US" dirty="0"/>
              <a:t>HTML: Creating the barebone webpages (login.html, register.html, reset-password.html, new-password.html)</a:t>
            </a:r>
          </a:p>
          <a:p>
            <a:r>
              <a:rPr lang="en-US" dirty="0"/>
              <a:t>CSS: Stylesheet that unifies the styles of the HTML pages mentioned above (styles.css)</a:t>
            </a:r>
          </a:p>
          <a:p>
            <a:r>
              <a:rPr lang="en-US" dirty="0"/>
              <a:t>JavaScript: used for both front (auth.js and script.js) and back-end (server.js)</a:t>
            </a:r>
          </a:p>
          <a:p>
            <a:pPr lvl="1"/>
            <a:r>
              <a:rPr lang="en-US" dirty="0" err="1"/>
              <a:t>FetchAPI</a:t>
            </a:r>
            <a:r>
              <a:rPr lang="en-US" dirty="0"/>
              <a:t>: API that sends HTTP requests to the server.js </a:t>
            </a:r>
          </a:p>
          <a:p>
            <a:pPr lvl="1"/>
            <a:r>
              <a:rPr lang="en-US" dirty="0"/>
              <a:t>Stoic quotes external API (gets a random quote from the service) and Gmail hosted email for password recovery.</a:t>
            </a:r>
          </a:p>
          <a:p>
            <a:r>
              <a:rPr lang="en-US" dirty="0"/>
              <a:t>Node.js: used to run the back-end for the server side (server.js)</a:t>
            </a:r>
          </a:p>
          <a:p>
            <a:pPr lvl="1"/>
            <a:r>
              <a:rPr lang="en-US" dirty="0"/>
              <a:t>Express.js: framework used to build the server on the </a:t>
            </a:r>
            <a:r>
              <a:rPr lang="en-US" dirty="0" err="1"/>
              <a:t>nodeJS</a:t>
            </a:r>
            <a:endParaRPr lang="en-US" dirty="0"/>
          </a:p>
          <a:p>
            <a:pPr lvl="1"/>
            <a:r>
              <a:rPr lang="en-US" dirty="0"/>
              <a:t>MongoDB: NoSQL database that stores the information about the users</a:t>
            </a:r>
          </a:p>
          <a:p>
            <a:pPr lvl="1"/>
            <a:r>
              <a:rPr lang="en-US" dirty="0"/>
              <a:t>SQLite: a relational database that stores information about user’s moods, journals and goals.</a:t>
            </a:r>
          </a:p>
          <a:p>
            <a:pPr lvl="1"/>
            <a:r>
              <a:rPr lang="en-US" dirty="0"/>
              <a:t>Nodemailer: a library used to send emails with recovery information</a:t>
            </a:r>
          </a:p>
          <a:p>
            <a:pPr lvl="1"/>
            <a:r>
              <a:rPr lang="en-US" dirty="0"/>
              <a:t>Body-parser: a library that parses the request bodies to make their handling easier</a:t>
            </a:r>
          </a:p>
          <a:p>
            <a:pPr lvl="1"/>
            <a:r>
              <a:rPr lang="en-US" dirty="0"/>
              <a:t>Mongoose: ODM (Object Data Modeling) library for MongoDB</a:t>
            </a:r>
          </a:p>
          <a:p>
            <a:pPr lvl="1"/>
            <a:endParaRPr lang="en-US" dirty="0"/>
          </a:p>
        </p:txBody>
      </p:sp>
    </p:spTree>
    <p:extLst>
      <p:ext uri="{BB962C8B-B14F-4D97-AF65-F5344CB8AC3E}">
        <p14:creationId xmlns:p14="http://schemas.microsoft.com/office/powerpoint/2010/main" val="1388592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a:xfrm>
            <a:off x="133611" y="149036"/>
            <a:ext cx="11924778" cy="682667"/>
          </a:xfrm>
        </p:spPr>
        <p:txBody>
          <a:bodyPr/>
          <a:lstStyle/>
          <a:p>
            <a:r>
              <a:rPr lang="en-US" dirty="0"/>
              <a:t>Index.html and Script.js</a:t>
            </a:r>
          </a:p>
        </p:txBody>
      </p:sp>
      <p:sp>
        <p:nvSpPr>
          <p:cNvPr id="3" name="Content Placeholder 2">
            <a:extLst>
              <a:ext uri="{FF2B5EF4-FFF2-40B4-BE49-F238E27FC236}">
                <a16:creationId xmlns:a16="http://schemas.microsoft.com/office/drawing/2014/main" id="{1C6744DD-5BC8-42C8-4313-13CE95ED575B}"/>
              </a:ext>
            </a:extLst>
          </p:cNvPr>
          <p:cNvSpPr>
            <a:spLocks noGrp="1"/>
          </p:cNvSpPr>
          <p:nvPr>
            <p:ph idx="1"/>
          </p:nvPr>
        </p:nvSpPr>
        <p:spPr>
          <a:xfrm>
            <a:off x="133611" y="1287624"/>
            <a:ext cx="5141167" cy="5421340"/>
          </a:xfrm>
        </p:spPr>
        <p:txBody>
          <a:bodyPr/>
          <a:lstStyle/>
          <a:p>
            <a:r>
              <a:rPr lang="en-US" dirty="0"/>
              <a:t>Navigation bar with links to index.html and logout</a:t>
            </a:r>
          </a:p>
          <a:p>
            <a:r>
              <a:rPr lang="en-US" dirty="0"/>
              <a:t>The current date and the quote from Stoic API</a:t>
            </a:r>
          </a:p>
          <a:p>
            <a:r>
              <a:rPr lang="en-US" dirty="0"/>
              <a:t>The special welcome message from </a:t>
            </a:r>
            <a:r>
              <a:rPr lang="en-US" dirty="0" err="1"/>
              <a:t>MongoDB.db</a:t>
            </a:r>
            <a:endParaRPr lang="en-US" dirty="0"/>
          </a:p>
          <a:p>
            <a:r>
              <a:rPr lang="en-US" dirty="0"/>
              <a:t>The calendar with the colors, month changer</a:t>
            </a:r>
          </a:p>
          <a:p>
            <a:r>
              <a:rPr lang="en-US" dirty="0"/>
              <a:t>Day details that display logs of the logged days</a:t>
            </a:r>
          </a:p>
          <a:p>
            <a:r>
              <a:rPr lang="en-US" dirty="0"/>
              <a:t>Mood tracker: choose color of a day (mood-based)</a:t>
            </a:r>
          </a:p>
          <a:p>
            <a:r>
              <a:rPr lang="en-US" dirty="0"/>
              <a:t>Journal entries: how your day went (text area)</a:t>
            </a:r>
          </a:p>
          <a:p>
            <a:r>
              <a:rPr lang="en-US" dirty="0"/>
              <a:t>Goals: input only 4 goals (Harvard suggestion)</a:t>
            </a:r>
          </a:p>
        </p:txBody>
      </p:sp>
      <p:pic>
        <p:nvPicPr>
          <p:cNvPr id="7" name="Picture 6">
            <a:extLst>
              <a:ext uri="{FF2B5EF4-FFF2-40B4-BE49-F238E27FC236}">
                <a16:creationId xmlns:a16="http://schemas.microsoft.com/office/drawing/2014/main" id="{A6A17FF8-C304-E953-2C21-3577E284EC1C}"/>
              </a:ext>
            </a:extLst>
          </p:cNvPr>
          <p:cNvPicPr>
            <a:picLocks noChangeAspect="1"/>
          </p:cNvPicPr>
          <p:nvPr/>
        </p:nvPicPr>
        <p:blipFill>
          <a:blip r:embed="rId3"/>
          <a:stretch>
            <a:fillRect/>
          </a:stretch>
        </p:blipFill>
        <p:spPr>
          <a:xfrm>
            <a:off x="5421086" y="540300"/>
            <a:ext cx="6770914" cy="6317700"/>
          </a:xfrm>
          <a:prstGeom prst="rect">
            <a:avLst/>
          </a:prstGeom>
        </p:spPr>
      </p:pic>
    </p:spTree>
    <p:extLst>
      <p:ext uri="{BB962C8B-B14F-4D97-AF65-F5344CB8AC3E}">
        <p14:creationId xmlns:p14="http://schemas.microsoft.com/office/powerpoint/2010/main" val="652841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Oval 1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9" name="Group 1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0" name="Freeform: Shape 1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val 2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5" name="Rectangle 2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28" name="Freeform: Shape 27">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1" name="Oval 30">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Title 2">
            <a:extLst>
              <a:ext uri="{FF2B5EF4-FFF2-40B4-BE49-F238E27FC236}">
                <a16:creationId xmlns:a16="http://schemas.microsoft.com/office/drawing/2014/main" id="{A54F93EF-B059-2223-09AE-64BBDCCA75CA}"/>
              </a:ext>
            </a:extLst>
          </p:cNvPr>
          <p:cNvSpPr>
            <a:spLocks noGrp="1"/>
          </p:cNvSpPr>
          <p:nvPr>
            <p:ph type="title"/>
          </p:nvPr>
        </p:nvSpPr>
        <p:spPr>
          <a:xfrm>
            <a:off x="0" y="702822"/>
            <a:ext cx="7960421" cy="1029572"/>
          </a:xfrm>
        </p:spPr>
        <p:txBody>
          <a:bodyPr/>
          <a:lstStyle/>
          <a:p>
            <a:r>
              <a:rPr lang="en-US" dirty="0"/>
              <a:t>Login and Register</a:t>
            </a:r>
          </a:p>
        </p:txBody>
      </p:sp>
      <p:sp>
        <p:nvSpPr>
          <p:cNvPr id="6" name="Content Placeholder 5">
            <a:extLst>
              <a:ext uri="{FF2B5EF4-FFF2-40B4-BE49-F238E27FC236}">
                <a16:creationId xmlns:a16="http://schemas.microsoft.com/office/drawing/2014/main" id="{3473D678-796D-D987-94B9-079C04B995EB}"/>
              </a:ext>
            </a:extLst>
          </p:cNvPr>
          <p:cNvSpPr>
            <a:spLocks noGrp="1"/>
          </p:cNvSpPr>
          <p:nvPr>
            <p:ph idx="1"/>
          </p:nvPr>
        </p:nvSpPr>
        <p:spPr>
          <a:xfrm>
            <a:off x="21834" y="1735221"/>
            <a:ext cx="7277878" cy="5184542"/>
          </a:xfrm>
        </p:spPr>
        <p:txBody>
          <a:bodyPr/>
          <a:lstStyle/>
          <a:p>
            <a:r>
              <a:rPr lang="en-US" dirty="0"/>
              <a:t>Share a common .</a:t>
            </a:r>
            <a:r>
              <a:rPr lang="en-US" dirty="0" err="1"/>
              <a:t>js</a:t>
            </a:r>
            <a:r>
              <a:rPr lang="en-US" dirty="0"/>
              <a:t> file – auth.js</a:t>
            </a:r>
          </a:p>
          <a:p>
            <a:r>
              <a:rPr lang="en-US" dirty="0"/>
              <a:t> The registration page requires a user email, username, and password.</a:t>
            </a:r>
          </a:p>
          <a:p>
            <a:r>
              <a:rPr lang="en-US" dirty="0"/>
              <a:t>The said email is used as login for the page with the password, while the username is used exclusively in the welcome message</a:t>
            </a:r>
          </a:p>
          <a:p>
            <a:r>
              <a:rPr lang="en-US" dirty="0"/>
              <a:t>The </a:t>
            </a:r>
            <a:r>
              <a:rPr lang="en-US" dirty="0" err="1"/>
              <a:t>userID</a:t>
            </a:r>
            <a:r>
              <a:rPr lang="en-US" dirty="0"/>
              <a:t> is used to save data in the local SQLite database</a:t>
            </a:r>
          </a:p>
          <a:p>
            <a:r>
              <a:rPr lang="en-US" dirty="0"/>
              <a:t>The forgot password leads to the two other windows that allow the user to change their password</a:t>
            </a:r>
          </a:p>
        </p:txBody>
      </p:sp>
      <p:pic>
        <p:nvPicPr>
          <p:cNvPr id="12" name="Picture 11">
            <a:extLst>
              <a:ext uri="{FF2B5EF4-FFF2-40B4-BE49-F238E27FC236}">
                <a16:creationId xmlns:a16="http://schemas.microsoft.com/office/drawing/2014/main" id="{58ACE797-24C6-36DA-7973-3D5B13BDF29D}"/>
              </a:ext>
            </a:extLst>
          </p:cNvPr>
          <p:cNvPicPr>
            <a:picLocks noChangeAspect="1"/>
          </p:cNvPicPr>
          <p:nvPr/>
        </p:nvPicPr>
        <p:blipFill>
          <a:blip r:embed="rId3"/>
          <a:stretch>
            <a:fillRect/>
          </a:stretch>
        </p:blipFill>
        <p:spPr>
          <a:xfrm>
            <a:off x="8175148" y="76023"/>
            <a:ext cx="3928180" cy="3183893"/>
          </a:xfrm>
          <a:prstGeom prst="rect">
            <a:avLst/>
          </a:prstGeom>
        </p:spPr>
      </p:pic>
      <p:pic>
        <p:nvPicPr>
          <p:cNvPr id="16" name="Picture 15">
            <a:extLst>
              <a:ext uri="{FF2B5EF4-FFF2-40B4-BE49-F238E27FC236}">
                <a16:creationId xmlns:a16="http://schemas.microsoft.com/office/drawing/2014/main" id="{55FBDABF-2709-7E75-7C45-625DC969091E}"/>
              </a:ext>
            </a:extLst>
          </p:cNvPr>
          <p:cNvPicPr>
            <a:picLocks noChangeAspect="1"/>
          </p:cNvPicPr>
          <p:nvPr/>
        </p:nvPicPr>
        <p:blipFill>
          <a:blip r:embed="rId4"/>
          <a:stretch>
            <a:fillRect/>
          </a:stretch>
        </p:blipFill>
        <p:spPr>
          <a:xfrm>
            <a:off x="8175148" y="3352995"/>
            <a:ext cx="3599915" cy="3416686"/>
          </a:xfrm>
          <a:prstGeom prst="rect">
            <a:avLst/>
          </a:prstGeom>
        </p:spPr>
      </p:pic>
    </p:spTree>
    <p:extLst>
      <p:ext uri="{BB962C8B-B14F-4D97-AF65-F5344CB8AC3E}">
        <p14:creationId xmlns:p14="http://schemas.microsoft.com/office/powerpoint/2010/main" val="2855514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968487-D9D1-BA47-D07D-12D3D5D088F6}"/>
              </a:ext>
            </a:extLst>
          </p:cNvPr>
          <p:cNvSpPr>
            <a:spLocks noGrp="1"/>
          </p:cNvSpPr>
          <p:nvPr>
            <p:ph type="title"/>
          </p:nvPr>
        </p:nvSpPr>
        <p:spPr>
          <a:xfrm>
            <a:off x="270945" y="338325"/>
            <a:ext cx="5435599" cy="1332000"/>
          </a:xfrm>
        </p:spPr>
        <p:txBody>
          <a:bodyPr/>
          <a:lstStyle/>
          <a:p>
            <a:r>
              <a:rPr lang="en-US" dirty="0"/>
              <a:t>Forgot password</a:t>
            </a:r>
            <a:br>
              <a:rPr lang="en-US" dirty="0"/>
            </a:br>
            <a:r>
              <a:rPr lang="en-US" dirty="0"/>
              <a:t>Reset password</a:t>
            </a:r>
          </a:p>
        </p:txBody>
      </p:sp>
      <p:sp>
        <p:nvSpPr>
          <p:cNvPr id="8" name="Content Placeholder 7">
            <a:extLst>
              <a:ext uri="{FF2B5EF4-FFF2-40B4-BE49-F238E27FC236}">
                <a16:creationId xmlns:a16="http://schemas.microsoft.com/office/drawing/2014/main" id="{DDF77D1B-0972-3FBB-B5C3-4EA253772F4C}"/>
              </a:ext>
            </a:extLst>
          </p:cNvPr>
          <p:cNvSpPr>
            <a:spLocks noGrp="1"/>
          </p:cNvSpPr>
          <p:nvPr>
            <p:ph sz="half" idx="1"/>
          </p:nvPr>
        </p:nvSpPr>
        <p:spPr>
          <a:xfrm>
            <a:off x="270944" y="1807926"/>
            <a:ext cx="7044256" cy="1933650"/>
          </a:xfrm>
        </p:spPr>
        <p:txBody>
          <a:bodyPr/>
          <a:lstStyle/>
          <a:p>
            <a:r>
              <a:rPr lang="en-US" dirty="0"/>
              <a:t>reset-password allows the user to reset their password, by typing in their email and receiving a reset email</a:t>
            </a:r>
          </a:p>
          <a:p>
            <a:r>
              <a:rPr lang="en-US" dirty="0"/>
              <a:t>Clicking the reset email writes the html page address in the window and appends a token (static) “</a:t>
            </a:r>
            <a:r>
              <a:rPr lang="en-US" dirty="0" err="1"/>
              <a:t>resetPassword</a:t>
            </a:r>
            <a:r>
              <a:rPr lang="en-US" dirty="0"/>
              <a:t>” that allows the password change to occur</a:t>
            </a:r>
          </a:p>
        </p:txBody>
      </p:sp>
      <p:pic>
        <p:nvPicPr>
          <p:cNvPr id="12" name="Picture 11">
            <a:extLst>
              <a:ext uri="{FF2B5EF4-FFF2-40B4-BE49-F238E27FC236}">
                <a16:creationId xmlns:a16="http://schemas.microsoft.com/office/drawing/2014/main" id="{BF270233-B694-223E-66CC-1AE237E38183}"/>
              </a:ext>
            </a:extLst>
          </p:cNvPr>
          <p:cNvPicPr>
            <a:picLocks noChangeAspect="1"/>
          </p:cNvPicPr>
          <p:nvPr/>
        </p:nvPicPr>
        <p:blipFill>
          <a:blip r:embed="rId3"/>
          <a:stretch>
            <a:fillRect/>
          </a:stretch>
        </p:blipFill>
        <p:spPr>
          <a:xfrm>
            <a:off x="7389844" y="186521"/>
            <a:ext cx="4607725" cy="2970498"/>
          </a:xfrm>
          <a:prstGeom prst="rect">
            <a:avLst/>
          </a:prstGeom>
        </p:spPr>
      </p:pic>
      <p:pic>
        <p:nvPicPr>
          <p:cNvPr id="14" name="Picture 13">
            <a:extLst>
              <a:ext uri="{FF2B5EF4-FFF2-40B4-BE49-F238E27FC236}">
                <a16:creationId xmlns:a16="http://schemas.microsoft.com/office/drawing/2014/main" id="{8901596C-C195-15B3-34A2-46C6243A052A}"/>
              </a:ext>
            </a:extLst>
          </p:cNvPr>
          <p:cNvPicPr>
            <a:picLocks noChangeAspect="1"/>
          </p:cNvPicPr>
          <p:nvPr/>
        </p:nvPicPr>
        <p:blipFill>
          <a:blip r:embed="rId4"/>
          <a:stretch>
            <a:fillRect/>
          </a:stretch>
        </p:blipFill>
        <p:spPr>
          <a:xfrm>
            <a:off x="4615770" y="3917387"/>
            <a:ext cx="7381799" cy="2844183"/>
          </a:xfrm>
          <a:prstGeom prst="rect">
            <a:avLst/>
          </a:prstGeom>
        </p:spPr>
      </p:pic>
    </p:spTree>
    <p:extLst>
      <p:ext uri="{BB962C8B-B14F-4D97-AF65-F5344CB8AC3E}">
        <p14:creationId xmlns:p14="http://schemas.microsoft.com/office/powerpoint/2010/main" val="233018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497D4-CF98-1674-70BC-7A95692F4C20}"/>
              </a:ext>
            </a:extLst>
          </p:cNvPr>
          <p:cNvSpPr>
            <a:spLocks noGrp="1"/>
          </p:cNvSpPr>
          <p:nvPr>
            <p:ph type="title"/>
          </p:nvPr>
        </p:nvSpPr>
        <p:spPr>
          <a:xfrm>
            <a:off x="550863" y="508635"/>
            <a:ext cx="11090274" cy="737069"/>
          </a:xfrm>
        </p:spPr>
        <p:txBody>
          <a:bodyPr/>
          <a:lstStyle/>
          <a:p>
            <a:r>
              <a:rPr lang="en-US" dirty="0"/>
              <a:t>Changes/Ideas</a:t>
            </a:r>
          </a:p>
        </p:txBody>
      </p:sp>
      <p:sp>
        <p:nvSpPr>
          <p:cNvPr id="3" name="Content Placeholder 2">
            <a:extLst>
              <a:ext uri="{FF2B5EF4-FFF2-40B4-BE49-F238E27FC236}">
                <a16:creationId xmlns:a16="http://schemas.microsoft.com/office/drawing/2014/main" id="{6D1D7A5F-DA20-7A7B-965F-4B8F7FE816D7}"/>
              </a:ext>
            </a:extLst>
          </p:cNvPr>
          <p:cNvSpPr>
            <a:spLocks noGrp="1"/>
          </p:cNvSpPr>
          <p:nvPr>
            <p:ph sz="half" idx="1"/>
          </p:nvPr>
        </p:nvSpPr>
        <p:spPr>
          <a:xfrm>
            <a:off x="550861" y="1457739"/>
            <a:ext cx="11389347" cy="4635086"/>
          </a:xfrm>
        </p:spPr>
        <p:txBody>
          <a:bodyPr>
            <a:noAutofit/>
          </a:bodyPr>
          <a:lstStyle/>
          <a:p>
            <a:r>
              <a:rPr lang="en-US" sz="1200" dirty="0"/>
              <a:t>Due to the overall difficulty of setting up the user account features, the following ideas will be considered for the final part:</a:t>
            </a:r>
          </a:p>
          <a:p>
            <a:pPr marL="342900" indent="-342900">
              <a:buAutoNum type="arabicParenR"/>
            </a:pPr>
            <a:r>
              <a:rPr lang="en-US" sz="1200" dirty="0"/>
              <a:t>Re-writing logged data into the SQLite database (currently the same day data can not be changed after submission)</a:t>
            </a:r>
          </a:p>
          <a:p>
            <a:pPr marL="342900" indent="-342900">
              <a:buAutoNum type="arabicParenR"/>
            </a:pPr>
            <a:r>
              <a:rPr lang="en-US" sz="1200" dirty="0"/>
              <a:t>Hashed passwords (stored on MongoDB) for the sake of security (harder to debug)</a:t>
            </a:r>
          </a:p>
          <a:p>
            <a:pPr marL="342900" indent="-342900">
              <a:buAutoNum type="arabicParenR"/>
            </a:pPr>
            <a:r>
              <a:rPr lang="en-US" sz="1200" dirty="0"/>
              <a:t>Regex for checking the email format (a basic feature, yet makes it much harder to debug)</a:t>
            </a:r>
          </a:p>
          <a:p>
            <a:pPr marL="342900" indent="-342900">
              <a:buAutoNum type="arabicParenR"/>
            </a:pPr>
            <a:r>
              <a:rPr lang="en-US" sz="1200" dirty="0"/>
              <a:t>Server.js can be extended with try{}-catch{} sequences for common HTTP status codes (due to difficulty of finding issues)</a:t>
            </a:r>
          </a:p>
          <a:p>
            <a:pPr marL="342900" indent="-342900">
              <a:buAutoNum type="arabicParenR"/>
            </a:pPr>
            <a:r>
              <a:rPr lang="en-US" sz="1200" dirty="0"/>
              <a:t>The website is responsive enough, but maybe something is missing (media queries? Yet it works on mobile fairly well)</a:t>
            </a:r>
          </a:p>
          <a:p>
            <a:pPr marL="342900" indent="-342900">
              <a:buAutoNum type="arabicParenR"/>
            </a:pPr>
            <a:r>
              <a:rPr lang="en-US" sz="1200" dirty="0"/>
              <a:t>Add more console.log() statements for debugging (most common issues was the calendar breaking and password changes)</a:t>
            </a:r>
          </a:p>
          <a:p>
            <a:pPr marL="342900" indent="-342900">
              <a:buAutoNum type="arabicParenR"/>
            </a:pPr>
            <a:endParaRPr lang="en-US" sz="1200" dirty="0"/>
          </a:p>
          <a:p>
            <a:r>
              <a:rPr lang="en-US" sz="1200" dirty="0"/>
              <a:t>*the phase I was created to be as a bare-minimum guide, which was supposed to be implemented fully. Most of the content from the previous stage is present in the phase II, except:</a:t>
            </a:r>
          </a:p>
          <a:p>
            <a:pPr marL="285750" indent="-285750">
              <a:buFontTx/>
              <a:buChar char="-"/>
            </a:pPr>
            <a:r>
              <a:rPr lang="en-US" sz="1200" dirty="0"/>
              <a:t>Weekly notifications were scrapped, as they are redundant and would only annoy the users who fill out their data daily.  The service shouldn’t be invasive and disturb the user.</a:t>
            </a:r>
          </a:p>
          <a:p>
            <a:pPr marL="285750" indent="-285750">
              <a:buFontTx/>
              <a:buChar char="-"/>
            </a:pPr>
            <a:r>
              <a:rPr lang="en-US" sz="1200" dirty="0"/>
              <a:t>Data analysis would prove to involve more libraries and itself it is a field where I don’t have enough experience in, so it will take a lot of time to develop and bring little benefit.</a:t>
            </a:r>
          </a:p>
          <a:p>
            <a:r>
              <a:rPr lang="en-US" sz="1200" dirty="0"/>
              <a:t> </a:t>
            </a:r>
          </a:p>
        </p:txBody>
      </p:sp>
    </p:spTree>
    <p:extLst>
      <p:ext uri="{BB962C8B-B14F-4D97-AF65-F5344CB8AC3E}">
        <p14:creationId xmlns:p14="http://schemas.microsoft.com/office/powerpoint/2010/main" val="2156739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9C805-3A4C-20B5-93EE-589B606064CD}"/>
              </a:ext>
            </a:extLst>
          </p:cNvPr>
          <p:cNvSpPr>
            <a:spLocks noGrp="1"/>
          </p:cNvSpPr>
          <p:nvPr>
            <p:ph type="title"/>
          </p:nvPr>
        </p:nvSpPr>
        <p:spPr>
          <a:xfrm>
            <a:off x="0" y="0"/>
            <a:ext cx="11090274" cy="668458"/>
          </a:xfrm>
        </p:spPr>
        <p:txBody>
          <a:bodyPr>
            <a:normAutofit/>
          </a:bodyPr>
          <a:lstStyle/>
          <a:p>
            <a:r>
              <a:rPr lang="en-US" sz="1800" dirty="0"/>
              <a:t>Test Cases</a:t>
            </a:r>
            <a:endParaRPr lang="en-GB" sz="1800" dirty="0"/>
          </a:p>
        </p:txBody>
      </p:sp>
      <p:graphicFrame>
        <p:nvGraphicFramePr>
          <p:cNvPr id="5" name="Content Placeholder 4">
            <a:extLst>
              <a:ext uri="{FF2B5EF4-FFF2-40B4-BE49-F238E27FC236}">
                <a16:creationId xmlns:a16="http://schemas.microsoft.com/office/drawing/2014/main" id="{47970F78-A83C-34B5-686A-88735CCCEC8B}"/>
              </a:ext>
            </a:extLst>
          </p:cNvPr>
          <p:cNvGraphicFramePr>
            <a:graphicFrameLocks noGrp="1"/>
          </p:cNvGraphicFramePr>
          <p:nvPr>
            <p:ph sz="half" idx="1"/>
            <p:extLst>
              <p:ext uri="{D42A27DB-BD31-4B8C-83A1-F6EECF244321}">
                <p14:modId xmlns:p14="http://schemas.microsoft.com/office/powerpoint/2010/main" val="4185243975"/>
              </p:ext>
            </p:extLst>
          </p:nvPr>
        </p:nvGraphicFramePr>
        <p:xfrm>
          <a:off x="0" y="334228"/>
          <a:ext cx="12192000" cy="6564318"/>
        </p:xfrm>
        <a:graphic>
          <a:graphicData uri="http://schemas.openxmlformats.org/drawingml/2006/table">
            <a:tbl>
              <a:tblPr firstRow="1" bandRow="1">
                <a:tableStyleId>{72833802-FEF1-4C79-8D5D-14CF1EAF98D9}</a:tableStyleId>
              </a:tblPr>
              <a:tblGrid>
                <a:gridCol w="3048000">
                  <a:extLst>
                    <a:ext uri="{9D8B030D-6E8A-4147-A177-3AD203B41FA5}">
                      <a16:colId xmlns:a16="http://schemas.microsoft.com/office/drawing/2014/main" val="1293165028"/>
                    </a:ext>
                  </a:extLst>
                </a:gridCol>
                <a:gridCol w="3048000">
                  <a:extLst>
                    <a:ext uri="{9D8B030D-6E8A-4147-A177-3AD203B41FA5}">
                      <a16:colId xmlns:a16="http://schemas.microsoft.com/office/drawing/2014/main" val="4075638427"/>
                    </a:ext>
                  </a:extLst>
                </a:gridCol>
                <a:gridCol w="3077154">
                  <a:extLst>
                    <a:ext uri="{9D8B030D-6E8A-4147-A177-3AD203B41FA5}">
                      <a16:colId xmlns:a16="http://schemas.microsoft.com/office/drawing/2014/main" val="684375"/>
                    </a:ext>
                  </a:extLst>
                </a:gridCol>
                <a:gridCol w="3018846">
                  <a:extLst>
                    <a:ext uri="{9D8B030D-6E8A-4147-A177-3AD203B41FA5}">
                      <a16:colId xmlns:a16="http://schemas.microsoft.com/office/drawing/2014/main" val="3794089196"/>
                    </a:ext>
                  </a:extLst>
                </a:gridCol>
              </a:tblGrid>
              <a:tr h="282185">
                <a:tc>
                  <a:txBody>
                    <a:bodyPr/>
                    <a:lstStyle/>
                    <a:p>
                      <a:r>
                        <a:rPr lang="en-US" sz="1000" dirty="0"/>
                        <a:t>Feature tested</a:t>
                      </a:r>
                      <a:endParaRPr lang="en-GB" sz="1000" dirty="0"/>
                    </a:p>
                  </a:txBody>
                  <a:tcPr/>
                </a:tc>
                <a:tc>
                  <a:txBody>
                    <a:bodyPr/>
                    <a:lstStyle/>
                    <a:p>
                      <a:r>
                        <a:rPr lang="en-US" sz="1000" dirty="0"/>
                        <a:t>Action</a:t>
                      </a:r>
                      <a:endParaRPr lang="en-GB" sz="1000" dirty="0"/>
                    </a:p>
                  </a:txBody>
                  <a:tcPr/>
                </a:tc>
                <a:tc>
                  <a:txBody>
                    <a:bodyPr/>
                    <a:lstStyle/>
                    <a:p>
                      <a:r>
                        <a:rPr lang="en-US" sz="1000" dirty="0"/>
                        <a:t>Expected Result</a:t>
                      </a:r>
                      <a:endParaRPr lang="en-GB" sz="1000" dirty="0"/>
                    </a:p>
                  </a:txBody>
                  <a:tcPr/>
                </a:tc>
                <a:tc>
                  <a:txBody>
                    <a:bodyPr/>
                    <a:lstStyle/>
                    <a:p>
                      <a:r>
                        <a:rPr lang="en-US" sz="1000" dirty="0"/>
                        <a:t>Actual Result</a:t>
                      </a:r>
                      <a:endParaRPr lang="en-GB" sz="1000" dirty="0"/>
                    </a:p>
                  </a:txBody>
                  <a:tcPr/>
                </a:tc>
                <a:extLst>
                  <a:ext uri="{0D108BD9-81ED-4DB2-BD59-A6C34878D82A}">
                    <a16:rowId xmlns:a16="http://schemas.microsoft.com/office/drawing/2014/main" val="212844730"/>
                  </a:ext>
                </a:extLst>
              </a:tr>
              <a:tr h="509771">
                <a:tc>
                  <a:txBody>
                    <a:bodyPr/>
                    <a:lstStyle/>
                    <a:p>
                      <a:r>
                        <a:rPr lang="en-US" sz="1000" dirty="0"/>
                        <a:t>Creation of a user</a:t>
                      </a:r>
                      <a:endParaRPr lang="en-GB" sz="1000" dirty="0"/>
                    </a:p>
                  </a:txBody>
                  <a:tcPr/>
                </a:tc>
                <a:tc>
                  <a:txBody>
                    <a:bodyPr/>
                    <a:lstStyle/>
                    <a:p>
                      <a:r>
                        <a:rPr lang="en-US" sz="1000" dirty="0"/>
                        <a:t>Press on login and then fill in the name, email and password. </a:t>
                      </a:r>
                      <a:endParaRPr lang="en-GB" sz="1000" dirty="0"/>
                    </a:p>
                  </a:txBody>
                  <a:tcPr/>
                </a:tc>
                <a:tc>
                  <a:txBody>
                    <a:bodyPr/>
                    <a:lstStyle/>
                    <a:p>
                      <a:r>
                        <a:rPr lang="en-US" sz="1000" dirty="0"/>
                        <a:t>The user “</a:t>
                      </a:r>
                      <a:r>
                        <a:rPr lang="en-US" sz="1000" dirty="0" err="1"/>
                        <a:t>Daniel”is</a:t>
                      </a:r>
                      <a:r>
                        <a:rPr lang="en-US" sz="1000" dirty="0"/>
                        <a:t> created and is greeted by his name in the login screen</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user “</a:t>
                      </a:r>
                      <a:r>
                        <a:rPr lang="en-US" sz="1000" dirty="0" err="1"/>
                        <a:t>Daniel”is</a:t>
                      </a:r>
                      <a:r>
                        <a:rPr lang="en-US" sz="1000" dirty="0"/>
                        <a:t> created and is greeted by his name in the login screen</a:t>
                      </a:r>
                      <a:endParaRPr lang="en-GB" sz="1000" dirty="0"/>
                    </a:p>
                  </a:txBody>
                  <a:tcPr/>
                </a:tc>
                <a:extLst>
                  <a:ext uri="{0D108BD9-81ED-4DB2-BD59-A6C34878D82A}">
                    <a16:rowId xmlns:a16="http://schemas.microsoft.com/office/drawing/2014/main" val="681007943"/>
                  </a:ext>
                </a:extLst>
              </a:tr>
              <a:tr h="431449">
                <a:tc>
                  <a:txBody>
                    <a:bodyPr/>
                    <a:lstStyle/>
                    <a:p>
                      <a:r>
                        <a:rPr lang="en-US" sz="1000" dirty="0"/>
                        <a:t>Logging data into the calendar</a:t>
                      </a:r>
                      <a:endParaRPr lang="en-GB" sz="1000" dirty="0"/>
                    </a:p>
                  </a:txBody>
                  <a:tcPr/>
                </a:tc>
                <a:tc>
                  <a:txBody>
                    <a:bodyPr/>
                    <a:lstStyle/>
                    <a:p>
                      <a:r>
                        <a:rPr lang="en-US" sz="1000" dirty="0"/>
                        <a:t>Choose 1</a:t>
                      </a:r>
                      <a:r>
                        <a:rPr lang="en-US" sz="1000" baseline="30000" dirty="0"/>
                        <a:t>st</a:t>
                      </a:r>
                      <a:r>
                        <a:rPr lang="en-US" sz="1000" dirty="0"/>
                        <a:t> of September and log data for each available slot.</a:t>
                      </a:r>
                      <a:endParaRPr lang="en-GB" sz="1000" dirty="0"/>
                    </a:p>
                  </a:txBody>
                  <a:tcPr/>
                </a:tc>
                <a:tc>
                  <a:txBody>
                    <a:bodyPr/>
                    <a:lstStyle/>
                    <a:p>
                      <a:r>
                        <a:rPr lang="en-US" sz="1000" dirty="0"/>
                        <a:t>Data is submitted successfully, and the day changes its color.</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Data is submitted successfully, and the day changes its color.</a:t>
                      </a:r>
                      <a:endParaRPr lang="en-GB" sz="1000" dirty="0"/>
                    </a:p>
                    <a:p>
                      <a:endParaRPr lang="en-GB" sz="1000" dirty="0"/>
                    </a:p>
                  </a:txBody>
                  <a:tcPr/>
                </a:tc>
                <a:extLst>
                  <a:ext uri="{0D108BD9-81ED-4DB2-BD59-A6C34878D82A}">
                    <a16:rowId xmlns:a16="http://schemas.microsoft.com/office/drawing/2014/main" val="1067458407"/>
                  </a:ext>
                </a:extLst>
              </a:tr>
              <a:tr h="252290">
                <a:tc>
                  <a:txBody>
                    <a:bodyPr/>
                    <a:lstStyle/>
                    <a:p>
                      <a:r>
                        <a:rPr lang="en-US" sz="1000" dirty="0"/>
                        <a:t>Review the saved data</a:t>
                      </a:r>
                      <a:endParaRPr lang="en-GB" sz="1000" dirty="0"/>
                    </a:p>
                  </a:txBody>
                  <a:tcPr/>
                </a:tc>
                <a:tc>
                  <a:txBody>
                    <a:bodyPr/>
                    <a:lstStyle/>
                    <a:p>
                      <a:r>
                        <a:rPr lang="en-US" sz="1000" dirty="0"/>
                        <a:t>Refresh the page and press on September 1</a:t>
                      </a:r>
                      <a:r>
                        <a:rPr lang="en-US" sz="1000" baseline="30000" dirty="0"/>
                        <a:t>st</a:t>
                      </a:r>
                      <a:endParaRPr lang="en-GB" sz="1000" dirty="0"/>
                    </a:p>
                  </a:txBody>
                  <a:tcPr/>
                </a:tc>
                <a:tc>
                  <a:txBody>
                    <a:bodyPr/>
                    <a:lstStyle/>
                    <a:p>
                      <a:r>
                        <a:rPr lang="en-US" sz="1000" dirty="0"/>
                        <a:t>The data you’ve input is shown under “Day details”</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data you’ve input is shown under “Day details”</a:t>
                      </a:r>
                      <a:endParaRPr lang="en-GB" sz="1000" dirty="0"/>
                    </a:p>
                  </a:txBody>
                  <a:tcPr/>
                </a:tc>
                <a:extLst>
                  <a:ext uri="{0D108BD9-81ED-4DB2-BD59-A6C34878D82A}">
                    <a16:rowId xmlns:a16="http://schemas.microsoft.com/office/drawing/2014/main" val="1484553971"/>
                  </a:ext>
                </a:extLst>
              </a:tr>
              <a:tr h="265934">
                <a:tc>
                  <a:txBody>
                    <a:bodyPr/>
                    <a:lstStyle/>
                    <a:p>
                      <a:r>
                        <a:rPr lang="en-US" sz="1000" dirty="0"/>
                        <a:t>Changing the saved data</a:t>
                      </a:r>
                      <a:endParaRPr lang="en-GB" sz="1000" dirty="0"/>
                    </a:p>
                  </a:txBody>
                  <a:tcPr/>
                </a:tc>
                <a:tc>
                  <a:txBody>
                    <a:bodyPr/>
                    <a:lstStyle/>
                    <a:p>
                      <a:r>
                        <a:rPr lang="en-US" sz="1000" dirty="0"/>
                        <a:t>The date with the saved data will be selected again with the mood, journal and goals changed, then submitted.</a:t>
                      </a:r>
                      <a:endParaRPr lang="en-GB" sz="1000" dirty="0"/>
                    </a:p>
                  </a:txBody>
                  <a:tcPr/>
                </a:tc>
                <a:tc>
                  <a:txBody>
                    <a:bodyPr/>
                    <a:lstStyle/>
                    <a:p>
                      <a:r>
                        <a:rPr lang="en-US" sz="1000" dirty="0"/>
                        <a:t>The mood (color), journal and goals were changed, and once they are pressed, the newer submission is shown.</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mood (color), journal and goals were changed, and once they are pressed, the newer submission is shown.</a:t>
                      </a:r>
                      <a:endParaRPr lang="en-GB" sz="1000" dirty="0"/>
                    </a:p>
                  </a:txBody>
                  <a:tcPr/>
                </a:tc>
                <a:extLst>
                  <a:ext uri="{0D108BD9-81ED-4DB2-BD59-A6C34878D82A}">
                    <a16:rowId xmlns:a16="http://schemas.microsoft.com/office/drawing/2014/main" val="947889057"/>
                  </a:ext>
                </a:extLst>
              </a:tr>
              <a:tr h="509771">
                <a:tc>
                  <a:txBody>
                    <a:bodyPr/>
                    <a:lstStyle/>
                    <a:p>
                      <a:r>
                        <a:rPr lang="en-US" sz="1000" dirty="0"/>
                        <a:t>Changing the months </a:t>
                      </a:r>
                      <a:endParaRPr lang="en-GB" sz="1000" dirty="0"/>
                    </a:p>
                  </a:txBody>
                  <a:tcPr/>
                </a:tc>
                <a:tc>
                  <a:txBody>
                    <a:bodyPr/>
                    <a:lstStyle/>
                    <a:p>
                      <a:r>
                        <a:rPr lang="en-US" sz="1000" dirty="0"/>
                        <a:t>Press on the forward arrow and the backward arrow to change months.</a:t>
                      </a:r>
                      <a:endParaRPr lang="en-GB" sz="1000" dirty="0"/>
                    </a:p>
                  </a:txBody>
                  <a:tcPr/>
                </a:tc>
                <a:tc>
                  <a:txBody>
                    <a:bodyPr/>
                    <a:lstStyle/>
                    <a:p>
                      <a:r>
                        <a:rPr lang="en-US" sz="1000" dirty="0"/>
                        <a:t>The months are changed forward and backward, without skipping any between</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months are changed forward and backward, without skipping any between</a:t>
                      </a:r>
                      <a:endParaRPr lang="en-GB" sz="1000" dirty="0"/>
                    </a:p>
                  </a:txBody>
                  <a:tcPr/>
                </a:tc>
                <a:extLst>
                  <a:ext uri="{0D108BD9-81ED-4DB2-BD59-A6C34878D82A}">
                    <a16:rowId xmlns:a16="http://schemas.microsoft.com/office/drawing/2014/main" val="3487457438"/>
                  </a:ext>
                </a:extLst>
              </a:tr>
              <a:tr h="577002">
                <a:tc>
                  <a:txBody>
                    <a:bodyPr/>
                    <a:lstStyle/>
                    <a:p>
                      <a:r>
                        <a:rPr lang="en-US" sz="1000" dirty="0"/>
                        <a:t>Logout</a:t>
                      </a:r>
                      <a:endParaRPr lang="en-GB" sz="1000" dirty="0"/>
                    </a:p>
                  </a:txBody>
                  <a:tcPr/>
                </a:tc>
                <a:tc>
                  <a:txBody>
                    <a:bodyPr/>
                    <a:lstStyle/>
                    <a:p>
                      <a:r>
                        <a:rPr lang="en-US" sz="1000" dirty="0"/>
                        <a:t>Press on Logout button and make sure you are logged out.</a:t>
                      </a:r>
                      <a:endParaRPr lang="en-GB" sz="1000" dirty="0"/>
                    </a:p>
                  </a:txBody>
                  <a:tcPr/>
                </a:tc>
                <a:tc>
                  <a:txBody>
                    <a:bodyPr/>
                    <a:lstStyle/>
                    <a:p>
                      <a:r>
                        <a:rPr lang="en-US" sz="1000" dirty="0"/>
                        <a:t>The user is logged out and the message shows “</a:t>
                      </a:r>
                      <a:r>
                        <a:rPr lang="en-GB" sz="1000" dirty="0"/>
                        <a:t>Oops! Seems like I don't know you. Please </a:t>
                      </a:r>
                      <a:r>
                        <a:rPr lang="en-GB" sz="1000" dirty="0">
                          <a:hlinkClick r:id="rId2"/>
                        </a:rPr>
                        <a:t>log in</a:t>
                      </a:r>
                      <a:r>
                        <a:rPr lang="en-GB" sz="1000" dirty="0"/>
                        <a:t> so that I could take a closer look :)</a:t>
                      </a:r>
                      <a:r>
                        <a:rPr lang="en-US" sz="1000" dirty="0"/>
                        <a:t>”</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user is logged out and the message shows “</a:t>
                      </a:r>
                      <a:r>
                        <a:rPr lang="en-GB" sz="1000" dirty="0"/>
                        <a:t>Oops! Seems like I don't know you. Please </a:t>
                      </a:r>
                      <a:r>
                        <a:rPr lang="en-GB" sz="1000" dirty="0">
                          <a:hlinkClick r:id="rId2"/>
                        </a:rPr>
                        <a:t>log in</a:t>
                      </a:r>
                      <a:r>
                        <a:rPr lang="en-GB" sz="1000" dirty="0"/>
                        <a:t> so that I could take a closer look :)</a:t>
                      </a:r>
                      <a:r>
                        <a:rPr lang="en-US" sz="1000" dirty="0"/>
                        <a:t>”</a:t>
                      </a:r>
                      <a:endParaRPr lang="en-GB" sz="1000" dirty="0"/>
                    </a:p>
                  </a:txBody>
                  <a:tcPr/>
                </a:tc>
                <a:extLst>
                  <a:ext uri="{0D108BD9-81ED-4DB2-BD59-A6C34878D82A}">
                    <a16:rowId xmlns:a16="http://schemas.microsoft.com/office/drawing/2014/main" val="3211235595"/>
                  </a:ext>
                </a:extLst>
              </a:tr>
              <a:tr h="426717">
                <a:tc>
                  <a:txBody>
                    <a:bodyPr/>
                    <a:lstStyle/>
                    <a:p>
                      <a:r>
                        <a:rPr lang="en-US" sz="1000" dirty="0"/>
                        <a:t>Recover Password</a:t>
                      </a:r>
                      <a:endParaRPr lang="en-GB" sz="1000" dirty="0"/>
                    </a:p>
                  </a:txBody>
                  <a:tcPr/>
                </a:tc>
                <a:tc>
                  <a:txBody>
                    <a:bodyPr/>
                    <a:lstStyle/>
                    <a:p>
                      <a:r>
                        <a:rPr lang="en-US" sz="1000" dirty="0"/>
                        <a:t>Navigate to ”Login” and press on the “Forgot password?”. Enter your email.</a:t>
                      </a:r>
                      <a:endParaRPr lang="en-GB" sz="1000" dirty="0"/>
                    </a:p>
                  </a:txBody>
                  <a:tcPr/>
                </a:tc>
                <a:tc>
                  <a:txBody>
                    <a:bodyPr/>
                    <a:lstStyle/>
                    <a:p>
                      <a:r>
                        <a:rPr lang="en-US" sz="1000" dirty="0"/>
                        <a:t>The notification about the email being sent is shown and you receive an email with recovery.</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notification about the email being sent is shown and you receive an email with recovery.</a:t>
                      </a:r>
                      <a:endParaRPr lang="en-GB" sz="1000" dirty="0"/>
                    </a:p>
                  </a:txBody>
                  <a:tcPr/>
                </a:tc>
                <a:extLst>
                  <a:ext uri="{0D108BD9-81ED-4DB2-BD59-A6C34878D82A}">
                    <a16:rowId xmlns:a16="http://schemas.microsoft.com/office/drawing/2014/main" val="3457161244"/>
                  </a:ext>
                </a:extLst>
              </a:tr>
              <a:tr h="509771">
                <a:tc>
                  <a:txBody>
                    <a:bodyPr/>
                    <a:lstStyle/>
                    <a:p>
                      <a:r>
                        <a:rPr lang="en-US" sz="1000" dirty="0"/>
                        <a:t>Set a new Password</a:t>
                      </a:r>
                      <a:endParaRPr lang="en-GB" sz="1000" dirty="0"/>
                    </a:p>
                  </a:txBody>
                  <a:tcPr/>
                </a:tc>
                <a:tc>
                  <a:txBody>
                    <a:bodyPr/>
                    <a:lstStyle/>
                    <a:p>
                      <a:r>
                        <a:rPr lang="en-US" sz="1000" dirty="0"/>
                        <a:t>Open the password reset link and write a new password</a:t>
                      </a:r>
                      <a:endParaRPr lang="en-GB" sz="1000" dirty="0"/>
                    </a:p>
                  </a:txBody>
                  <a:tcPr/>
                </a:tc>
                <a:tc>
                  <a:txBody>
                    <a:bodyPr/>
                    <a:lstStyle/>
                    <a:p>
                      <a:r>
                        <a:rPr lang="en-US" sz="1000" dirty="0"/>
                        <a:t>The new password is configured and the user can log in with it.</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new password is configured and the user can log in with it.</a:t>
                      </a:r>
                      <a:endParaRPr lang="en-GB" sz="1000" dirty="0"/>
                    </a:p>
                  </a:txBody>
                  <a:tcPr/>
                </a:tc>
                <a:extLst>
                  <a:ext uri="{0D108BD9-81ED-4DB2-BD59-A6C34878D82A}">
                    <a16:rowId xmlns:a16="http://schemas.microsoft.com/office/drawing/2014/main" val="918753811"/>
                  </a:ext>
                </a:extLst>
              </a:tr>
              <a:tr h="228055">
                <a:tc>
                  <a:txBody>
                    <a:bodyPr/>
                    <a:lstStyle/>
                    <a:p>
                      <a:r>
                        <a:rPr lang="en-US" sz="1000" dirty="0"/>
                        <a:t>Check the passwords for the correct format</a:t>
                      </a:r>
                      <a:endParaRPr lang="en-GB" sz="1000" dirty="0"/>
                    </a:p>
                  </a:txBody>
                  <a:tcPr/>
                </a:tc>
                <a:tc>
                  <a:txBody>
                    <a:bodyPr/>
                    <a:lstStyle/>
                    <a:p>
                      <a:r>
                        <a:rPr lang="en-US" sz="1000" dirty="0"/>
                        <a:t>Try inputting a password with &lt;8 characters, no capital letters and no small letters as well as no numbers.</a:t>
                      </a:r>
                      <a:endParaRPr lang="en-GB" sz="1000" dirty="0"/>
                    </a:p>
                  </a:txBody>
                  <a:tcPr/>
                </a:tc>
                <a:tc>
                  <a:txBody>
                    <a:bodyPr/>
                    <a:lstStyle/>
                    <a:p>
                      <a:r>
                        <a:rPr lang="en-US" sz="1000" dirty="0"/>
                        <a:t>4 errors appear, notifying the user to add one capital letter, one small, one number and more than 8 in total.</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4 errors appear, notifying the user to add one capital letter, one small, one number and more than 8 in total.</a:t>
                      </a:r>
                      <a:endParaRPr lang="en-GB" sz="1000" dirty="0"/>
                    </a:p>
                  </a:txBody>
                  <a:tcPr/>
                </a:tc>
                <a:extLst>
                  <a:ext uri="{0D108BD9-81ED-4DB2-BD59-A6C34878D82A}">
                    <a16:rowId xmlns:a16="http://schemas.microsoft.com/office/drawing/2014/main" val="144900009"/>
                  </a:ext>
                </a:extLst>
              </a:tr>
              <a:tr h="387590">
                <a:tc>
                  <a:txBody>
                    <a:bodyPr/>
                    <a:lstStyle/>
                    <a:p>
                      <a:r>
                        <a:rPr lang="en-US" sz="1000" dirty="0"/>
                        <a:t>Home button returns you to the calendar</a:t>
                      </a:r>
                      <a:endParaRPr lang="en-GB" sz="1000" dirty="0"/>
                    </a:p>
                  </a:txBody>
                  <a:tcPr/>
                </a:tc>
                <a:tc>
                  <a:txBody>
                    <a:bodyPr/>
                    <a:lstStyle/>
                    <a:p>
                      <a:r>
                        <a:rPr lang="en-US" sz="1000" dirty="0"/>
                        <a:t>Press on either the home button or the name of the tracker in the left to return home.</a:t>
                      </a:r>
                      <a:endParaRPr lang="en-GB" sz="1000" dirty="0"/>
                    </a:p>
                  </a:txBody>
                  <a:tcPr/>
                </a:tc>
                <a:tc>
                  <a:txBody>
                    <a:bodyPr/>
                    <a:lstStyle/>
                    <a:p>
                      <a:r>
                        <a:rPr lang="en-US" sz="1000" dirty="0"/>
                        <a:t>The user is returned home.</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user is returned home.</a:t>
                      </a:r>
                      <a:endParaRPr lang="en-GB" sz="1000" dirty="0"/>
                    </a:p>
                    <a:p>
                      <a:endParaRPr lang="en-GB" sz="1000" dirty="0"/>
                    </a:p>
                  </a:txBody>
                  <a:tcPr/>
                </a:tc>
                <a:extLst>
                  <a:ext uri="{0D108BD9-81ED-4DB2-BD59-A6C34878D82A}">
                    <a16:rowId xmlns:a16="http://schemas.microsoft.com/office/drawing/2014/main" val="206341946"/>
                  </a:ext>
                </a:extLst>
              </a:tr>
              <a:tr h="261179">
                <a:tc>
                  <a:txBody>
                    <a:bodyPr/>
                    <a:lstStyle/>
                    <a:p>
                      <a:r>
                        <a:rPr lang="en-US" sz="1000" dirty="0"/>
                        <a:t>The stoic quote is show in the top part under the date</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Refresh the page and wait for the quote to appear</a:t>
                      </a:r>
                      <a:endParaRPr lang="en-GB" sz="1000" dirty="0"/>
                    </a:p>
                    <a:p>
                      <a:endParaRPr lang="en-GB" sz="1000" dirty="0"/>
                    </a:p>
                  </a:txBody>
                  <a:tcPr/>
                </a:tc>
                <a:tc>
                  <a:txBody>
                    <a:bodyPr/>
                    <a:lstStyle/>
                    <a:p>
                      <a:r>
                        <a:rPr lang="en-US" sz="1000" dirty="0"/>
                        <a:t>The stoic quote appears below the date and above the user welcome message.</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stoic quote appears below the date and above the user welcome message.</a:t>
                      </a:r>
                      <a:endParaRPr lang="en-GB" sz="1000" dirty="0"/>
                    </a:p>
                  </a:txBody>
                  <a:tcPr/>
                </a:tc>
                <a:extLst>
                  <a:ext uri="{0D108BD9-81ED-4DB2-BD59-A6C34878D82A}">
                    <a16:rowId xmlns:a16="http://schemas.microsoft.com/office/drawing/2014/main" val="94347622"/>
                  </a:ext>
                </a:extLst>
              </a:tr>
              <a:tr h="509771">
                <a:tc>
                  <a:txBody>
                    <a:bodyPr/>
                    <a:lstStyle/>
                    <a:p>
                      <a:r>
                        <a:rPr lang="en-US" sz="1000" dirty="0"/>
                        <a:t>Supports mobile devices</a:t>
                      </a:r>
                      <a:endParaRPr lang="en-GB" sz="1000" dirty="0"/>
                    </a:p>
                  </a:txBody>
                  <a:tcPr/>
                </a:tc>
                <a:tc>
                  <a:txBody>
                    <a:bodyPr/>
                    <a:lstStyle/>
                    <a:p>
                      <a:r>
                        <a:rPr lang="en-US" sz="1000" dirty="0"/>
                        <a:t>Open the development tools and chose the smallest available screen being </a:t>
                      </a:r>
                      <a:r>
                        <a:rPr lang="en-US" sz="1000" dirty="0" err="1"/>
                        <a:t>IPhone</a:t>
                      </a:r>
                      <a:r>
                        <a:rPr lang="en-US" sz="1000" dirty="0"/>
                        <a:t> SE</a:t>
                      </a:r>
                      <a:endParaRPr lang="en-GB" sz="1000" dirty="0"/>
                    </a:p>
                  </a:txBody>
                  <a:tcPr/>
                </a:tc>
                <a:tc>
                  <a:txBody>
                    <a:bodyPr/>
                    <a:lstStyle/>
                    <a:p>
                      <a:r>
                        <a:rPr lang="en-US" sz="1000" dirty="0"/>
                        <a:t>The website is stable, with no visual artifacts, all features can be used.</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The website is stable, with no visual artifacts, all features can be used.</a:t>
                      </a:r>
                      <a:endParaRPr lang="en-GB" sz="1000" dirty="0"/>
                    </a:p>
                  </a:txBody>
                  <a:tcPr/>
                </a:tc>
                <a:extLst>
                  <a:ext uri="{0D108BD9-81ED-4DB2-BD59-A6C34878D82A}">
                    <a16:rowId xmlns:a16="http://schemas.microsoft.com/office/drawing/2014/main" val="2381282354"/>
                  </a:ext>
                </a:extLst>
              </a:tr>
              <a:tr h="509771">
                <a:tc>
                  <a:txBody>
                    <a:bodyPr/>
                    <a:lstStyle/>
                    <a:p>
                      <a:r>
                        <a:rPr lang="en-US" sz="1000" dirty="0"/>
                        <a:t>Try inputting long sentences into the goals and journal and make sure they don’t overflow.</a:t>
                      </a:r>
                      <a:endParaRPr lang="en-GB" sz="1000" dirty="0"/>
                    </a:p>
                  </a:txBody>
                  <a:tcPr/>
                </a:tc>
                <a:tc>
                  <a:txBody>
                    <a:bodyPr/>
                    <a:lstStyle/>
                    <a:p>
                      <a:r>
                        <a:rPr lang="en-US" sz="1000" dirty="0"/>
                        <a:t>Inputting and saving goals that exceed the text box, shows them within the container with the data.</a:t>
                      </a:r>
                      <a:endParaRPr lang="en-GB" sz="1000" dirty="0"/>
                    </a:p>
                  </a:txBody>
                  <a:tcPr/>
                </a:tc>
                <a:tc>
                  <a:txBody>
                    <a:bodyPr/>
                    <a:lstStyle/>
                    <a:p>
                      <a:r>
                        <a:rPr lang="en-US" sz="1000" dirty="0"/>
                        <a:t>No character overflowing the container it is in occurs. The sentences are shown without glitches.</a:t>
                      </a:r>
                      <a:endParaRPr lang="en-GB"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No character overflowing the container it is in occurs. The sentences are shown without glitches.</a:t>
                      </a:r>
                      <a:endParaRPr lang="en-GB" sz="1000" dirty="0"/>
                    </a:p>
                    <a:p>
                      <a:endParaRPr lang="en-GB" sz="1000" dirty="0"/>
                    </a:p>
                  </a:txBody>
                  <a:tcPr/>
                </a:tc>
                <a:extLst>
                  <a:ext uri="{0D108BD9-81ED-4DB2-BD59-A6C34878D82A}">
                    <a16:rowId xmlns:a16="http://schemas.microsoft.com/office/drawing/2014/main" val="2210789750"/>
                  </a:ext>
                </a:extLst>
              </a:tr>
            </a:tbl>
          </a:graphicData>
        </a:graphic>
      </p:graphicFrame>
    </p:spTree>
    <p:extLst>
      <p:ext uri="{BB962C8B-B14F-4D97-AF65-F5344CB8AC3E}">
        <p14:creationId xmlns:p14="http://schemas.microsoft.com/office/powerpoint/2010/main" val="2343549192"/>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7783A8-901D-4F73-81D7-AA6841BEB3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F342EE1-43E5-4AFB-895D-B61B9656DC14}">
  <ds:schemaRefs>
    <ds:schemaRef ds:uri="http://schemas.microsoft.com/office/2006/documentManagement/types"/>
    <ds:schemaRef ds:uri="http://schemas.microsoft.com/sharepoint/v3"/>
    <ds:schemaRef ds:uri="http://purl.org/dc/dcmitype/"/>
    <ds:schemaRef ds:uri="http://purl.org/dc/elements/1.1/"/>
    <ds:schemaRef ds:uri="http://purl.org/dc/terms/"/>
    <ds:schemaRef ds:uri="http://schemas.microsoft.com/office/infopath/2007/PartnerControls"/>
    <ds:schemaRef ds:uri="http://schemas.microsoft.com/office/2006/metadata/properties"/>
    <ds:schemaRef ds:uri="http://www.w3.org/XML/1998/namespace"/>
    <ds:schemaRef ds:uri="http://schemas.openxmlformats.org/package/2006/metadata/core-properties"/>
    <ds:schemaRef ds:uri="230e9df3-be65-4c73-a93b-d1236ebd677e"/>
    <ds:schemaRef ds:uri="16c05727-aa75-4e4a-9b5f-8a80a1165891"/>
    <ds:schemaRef ds:uri="71af3243-3dd4-4a8d-8c0d-dd76da1f02a5"/>
  </ds:schemaRefs>
</ds:datastoreItem>
</file>

<file path=customXml/itemProps3.xml><?xml version="1.0" encoding="utf-8"?>
<ds:datastoreItem xmlns:ds="http://schemas.openxmlformats.org/officeDocument/2006/customXml" ds:itemID="{2F49CD38-5B57-4682-9FCE-B9174068D0A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{A8CE03A9-E375-406C-B06D-31B6BDA2FC01}tf33713516_win32</Template>
  <TotalTime>886</TotalTime>
  <Words>1813</Words>
  <Application>Microsoft Office PowerPoint</Application>
  <PresentationFormat>Widescreen</PresentationFormat>
  <Paragraphs>122</Paragraphs>
  <Slides>10</Slides>
  <Notes>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Gill Sans MT</vt:lpstr>
      <vt:lpstr>Walbaum Display</vt:lpstr>
      <vt:lpstr>3DFloatVTI</vt:lpstr>
      <vt:lpstr>Basic Psychological Tracking Calendar  GitHub:  https://github.com/CactuarBen/IU_Project  Hosted website: (slow) https://iu-project.onrender.com/  </vt:lpstr>
      <vt:lpstr>Aim of the work:  Creation of a Psychological Well-being Tracker, which is designed to help users monitor and manage their psychological health. The functionality involves:  - tracking mood (4 pre-set values to choose from) - journal entries (describing the day, stoic approach) - daily goals (logged at the end of the day)  Ideally, the user would be able to click through the months and examine his state at various times and how the events happening defined their state. Together with the goals, the user could see how their state impacted their productivity as well. </vt:lpstr>
      <vt:lpstr>Architecture</vt:lpstr>
      <vt:lpstr>Technologies used</vt:lpstr>
      <vt:lpstr>Index.html and Script.js</vt:lpstr>
      <vt:lpstr>Login and Register</vt:lpstr>
      <vt:lpstr>Forgot password Reset password</vt:lpstr>
      <vt:lpstr>Changes/Ideas</vt:lpstr>
      <vt:lpstr>Test Cases</vt:lpstr>
      <vt:lpstr>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Nikolay F</dc:creator>
  <cp:lastModifiedBy>Nikolay Fedotov</cp:lastModifiedBy>
  <cp:revision>10</cp:revision>
  <dcterms:created xsi:type="dcterms:W3CDTF">2024-07-06T09:25:41Z</dcterms:created>
  <dcterms:modified xsi:type="dcterms:W3CDTF">2024-09-16T21:58:07Z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